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717" r:id="rId2"/>
    <p:sldMasterId id="2147483732" r:id="rId3"/>
  </p:sldMasterIdLst>
  <p:notesMasterIdLst>
    <p:notesMasterId r:id="rId46"/>
  </p:notesMasterIdLst>
  <p:sldIdLst>
    <p:sldId id="836" r:id="rId4"/>
    <p:sldId id="961" r:id="rId5"/>
    <p:sldId id="1001" r:id="rId6"/>
    <p:sldId id="1008" r:id="rId7"/>
    <p:sldId id="1020" r:id="rId8"/>
    <p:sldId id="1021" r:id="rId9"/>
    <p:sldId id="1009" r:id="rId10"/>
    <p:sldId id="977" r:id="rId11"/>
    <p:sldId id="978" r:id="rId12"/>
    <p:sldId id="1011" r:id="rId13"/>
    <p:sldId id="1012" r:id="rId14"/>
    <p:sldId id="983" r:id="rId15"/>
    <p:sldId id="1003" r:id="rId16"/>
    <p:sldId id="1004" r:id="rId17"/>
    <p:sldId id="1024" r:id="rId18"/>
    <p:sldId id="1005" r:id="rId19"/>
    <p:sldId id="974" r:id="rId20"/>
    <p:sldId id="1006" r:id="rId21"/>
    <p:sldId id="1000" r:id="rId22"/>
    <p:sldId id="963" r:id="rId23"/>
    <p:sldId id="980" r:id="rId24"/>
    <p:sldId id="987" r:id="rId25"/>
    <p:sldId id="988" r:id="rId26"/>
    <p:sldId id="989" r:id="rId27"/>
    <p:sldId id="1022" r:id="rId28"/>
    <p:sldId id="990" r:id="rId29"/>
    <p:sldId id="991" r:id="rId30"/>
    <p:sldId id="992" r:id="rId31"/>
    <p:sldId id="993" r:id="rId32"/>
    <p:sldId id="994" r:id="rId33"/>
    <p:sldId id="981" r:id="rId34"/>
    <p:sldId id="996" r:id="rId35"/>
    <p:sldId id="1002" r:id="rId36"/>
    <p:sldId id="1013" r:id="rId37"/>
    <p:sldId id="1014" r:id="rId38"/>
    <p:sldId id="1023" r:id="rId39"/>
    <p:sldId id="1015" r:id="rId40"/>
    <p:sldId id="1016" r:id="rId41"/>
    <p:sldId id="1018" r:id="rId42"/>
    <p:sldId id="1019" r:id="rId43"/>
    <p:sldId id="1017" r:id="rId44"/>
    <p:sldId id="982" r:id="rId45"/>
  </p:sldIdLst>
  <p:sldSz cx="9144000" cy="5143500" type="screen16x9"/>
  <p:notesSz cx="6858000" cy="9144000"/>
  <p:custDataLst>
    <p:tags r:id="rId47"/>
  </p:custDataLst>
  <p:defaultText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EA2"/>
    <a:srgbClr val="C68F06"/>
    <a:srgbClr val="0075BF"/>
    <a:srgbClr val="0087CD"/>
    <a:srgbClr val="DB2C03"/>
    <a:srgbClr val="EBAC07"/>
    <a:srgbClr val="008487"/>
    <a:srgbClr val="163C46"/>
    <a:srgbClr val="008F92"/>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81" autoAdjust="0"/>
    <p:restoredTop sz="93354" autoAdjust="0"/>
  </p:normalViewPr>
  <p:slideViewPr>
    <p:cSldViewPr>
      <p:cViewPr varScale="1">
        <p:scale>
          <a:sx n="123" d="100"/>
          <a:sy n="123" d="100"/>
        </p:scale>
        <p:origin x="60" y="60"/>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3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包图简圆体" panose="02010601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包图简圆体" panose="02010601030101010101" pitchFamily="2" charset="-122"/>
              </a:defRPr>
            </a:lvl1pPr>
          </a:lstStyle>
          <a:p>
            <a:fld id="{D82A5992-9D73-4015-9385-ABE035416B29}" type="datetimeFigureOut">
              <a:rPr lang="zh-CN" altLang="en-US" smtClean="0"/>
              <a:pPr/>
              <a:t>2023/6/9</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包图简圆体" panose="02010601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包图简圆体" panose="02010601030101010101" pitchFamily="2" charset="-122"/>
              </a:defRPr>
            </a:lvl1pPr>
          </a:lstStyle>
          <a:p>
            <a:fld id="{7795A699-AB68-4A20-99FB-6F69DC266D45}" type="slidenum">
              <a:rPr lang="zh-CN" altLang="en-US" smtClean="0"/>
              <a:pPr/>
              <a:t>‹#›</a:t>
            </a:fld>
            <a:endParaRPr lang="zh-CN" altLang="en-US" dirty="0"/>
          </a:p>
        </p:txBody>
      </p:sp>
    </p:spTree>
    <p:extLst>
      <p:ext uri="{BB962C8B-B14F-4D97-AF65-F5344CB8AC3E}">
        <p14:creationId xmlns:p14="http://schemas.microsoft.com/office/powerpoint/2010/main" val="48234476"/>
      </p:ext>
    </p:extLst>
  </p:cSld>
  <p:clrMap bg1="lt1" tx1="dk1" bg2="lt2" tx2="dk2" accent1="accent1" accent2="accent2" accent3="accent3" accent4="accent4" accent5="accent5" accent6="accent6" hlink="hlink" folHlink="folHlink"/>
  <p:notesStyle>
    <a:lvl1pPr marL="0" algn="l" defTabSz="914282" rtl="0" eaLnBrk="1" latinLnBrk="0" hangingPunct="1">
      <a:defRPr sz="1200" kern="1200">
        <a:solidFill>
          <a:schemeClr val="tx1"/>
        </a:solidFill>
        <a:latin typeface="包图简圆体" panose="02010601030101010101" pitchFamily="2" charset="-122"/>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7D643E-5F2C-49CF-83FF-E485C6A051CE}" type="slidenum">
              <a:rPr lang="zh-CN" altLang="en-US" smtClean="0"/>
              <a:pPr/>
              <a:t>21</a:t>
            </a:fld>
            <a:endParaRPr lang="zh-CN" altLang="en-US"/>
          </a:p>
        </p:txBody>
      </p:sp>
    </p:spTree>
    <p:extLst>
      <p:ext uri="{BB962C8B-B14F-4D97-AF65-F5344CB8AC3E}">
        <p14:creationId xmlns:p14="http://schemas.microsoft.com/office/powerpoint/2010/main" val="173162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95A699-AB68-4A20-99FB-6F69DC266D45}" type="slidenum">
              <a:rPr lang="zh-CN" altLang="en-US" smtClean="0"/>
              <a:pPr/>
              <a:t>22</a:t>
            </a:fld>
            <a:endParaRPr lang="zh-CN" altLang="en-US" dirty="0"/>
          </a:p>
        </p:txBody>
      </p:sp>
    </p:spTree>
    <p:extLst>
      <p:ext uri="{BB962C8B-B14F-4D97-AF65-F5344CB8AC3E}">
        <p14:creationId xmlns:p14="http://schemas.microsoft.com/office/powerpoint/2010/main" val="383324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1207213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994260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370560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95A699-AB68-4A20-99FB-6F69DC266D45}" type="slidenum">
              <a:rPr lang="zh-CN" altLang="en-US" smtClean="0"/>
              <a:pPr/>
              <a:t>35</a:t>
            </a:fld>
            <a:endParaRPr lang="zh-CN" altLang="en-US" dirty="0"/>
          </a:p>
        </p:txBody>
      </p:sp>
    </p:spTree>
    <p:extLst>
      <p:ext uri="{BB962C8B-B14F-4D97-AF65-F5344CB8AC3E}">
        <p14:creationId xmlns:p14="http://schemas.microsoft.com/office/powerpoint/2010/main" val="1121661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itchFamily="34" charset="-122"/>
                <a:ea typeface="微软雅黑" pitchFamily="34" charset="-122"/>
              </a:defRPr>
            </a:lvl1pPr>
            <a:lvl2pPr marL="742950" indent="-285750">
              <a:defRPr>
                <a:solidFill>
                  <a:schemeClr val="tx1"/>
                </a:solidFill>
                <a:latin typeface="微软雅黑" pitchFamily="34" charset="-122"/>
                <a:ea typeface="微软雅黑" pitchFamily="34" charset="-122"/>
              </a:defRPr>
            </a:lvl2pPr>
            <a:lvl3pPr marL="1143000" indent="-228600">
              <a:defRPr>
                <a:solidFill>
                  <a:schemeClr val="tx1"/>
                </a:solidFill>
                <a:latin typeface="微软雅黑" pitchFamily="34" charset="-122"/>
                <a:ea typeface="微软雅黑" pitchFamily="34" charset="-122"/>
              </a:defRPr>
            </a:lvl3pPr>
            <a:lvl4pPr marL="1600200" indent="-228600">
              <a:defRPr>
                <a:solidFill>
                  <a:schemeClr val="tx1"/>
                </a:solidFill>
                <a:latin typeface="微软雅黑" pitchFamily="34" charset="-122"/>
                <a:ea typeface="微软雅黑" pitchFamily="34" charset="-122"/>
              </a:defRPr>
            </a:lvl4pPr>
            <a:lvl5pPr marL="2057400" indent="-228600">
              <a:defRPr>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a:solidFill>
                  <a:schemeClr val="tx1"/>
                </a:solidFill>
                <a:latin typeface="微软雅黑" pitchFamily="34" charset="-122"/>
                <a:ea typeface="微软雅黑" pitchFamily="34" charset="-122"/>
              </a:defRPr>
            </a:lvl9pPr>
          </a:lstStyle>
          <a:p>
            <a:fld id="{8EBE660E-5CC2-4A50-916A-880C808B748D}" type="slidenum">
              <a:rPr lang="zh-CN" altLang="en-US">
                <a:latin typeface="包图简圆体" panose="02010601030101010101" pitchFamily="2" charset="-122"/>
                <a:ea typeface="包图简圆体" panose="02010601030101010101" pitchFamily="2" charset="-122"/>
              </a:rPr>
              <a:pPr/>
              <a:t>2</a:t>
            </a:fld>
            <a:endParaRPr lang="zh-CN" altLang="en-US" dirty="0">
              <a:latin typeface="包图简圆体" panose="02010601030101010101" pitchFamily="2" charset="-122"/>
              <a:ea typeface="包图简圆体" panose="02010601030101010101" pitchFamily="2" charset="-122"/>
            </a:endParaRPr>
          </a:p>
        </p:txBody>
      </p:sp>
    </p:spTree>
    <p:extLst>
      <p:ext uri="{BB962C8B-B14F-4D97-AF65-F5344CB8AC3E}">
        <p14:creationId xmlns:p14="http://schemas.microsoft.com/office/powerpoint/2010/main" val="176131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300083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A26B02EC-97C0-4E19-AA45-E904FCC1D11E}" type="slidenum">
              <a:rPr kumimoji="0" lang="en-GB" sz="1200" b="0" i="0" u="none" strike="noStrike" kern="1200" cap="none" spc="0" normalizeH="0" baseline="0" noProof="0" smtClean="0">
                <a:ln>
                  <a:noFill/>
                </a:ln>
                <a:solidFill>
                  <a:prstClr val="black"/>
                </a:solidFill>
                <a:effectLst/>
                <a:uLnTx/>
                <a:uFillTx/>
                <a:ea typeface="+mn-ea"/>
                <a:cs typeface="+mn-cs"/>
              </a:rPr>
              <a:pPr marL="0" marR="0" lvl="0" indent="0" algn="r" defTabSz="914282"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89704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1814048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149781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17</a:t>
            </a:fld>
            <a:endParaRPr lang="zh-CN" altLang="en-US"/>
          </a:p>
        </p:txBody>
      </p:sp>
    </p:spTree>
    <p:extLst>
      <p:ext uri="{BB962C8B-B14F-4D97-AF65-F5344CB8AC3E}">
        <p14:creationId xmlns:p14="http://schemas.microsoft.com/office/powerpoint/2010/main" val="30716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550643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149781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mtClean="0">
                <a:solidFill>
                  <a:prstClr val="black"/>
                </a:solidFill>
              </a:rPr>
              <a:pPr defTabSz="914400"/>
              <a:t>2023/6/9</a:t>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2580254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4A03-91AF-448A-9954-517C0577E5F0}" type="datetimeFigureOut">
              <a:rPr lang="zh-CN" altLang="en-US" smtClean="0"/>
              <a:pPr/>
              <a:t>2023/6/9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pPr/>
              <a:t>‹#›</a:t>
            </a:fld>
            <a:endParaRPr lang="zh-CN" altLang="en-US"/>
          </a:p>
        </p:txBody>
      </p:sp>
      <p:grpSp>
        <p:nvGrpSpPr>
          <p:cNvPr id="5" name="组合 3">
            <a:extLst>
              <a:ext uri="{FF2B5EF4-FFF2-40B4-BE49-F238E27FC236}">
                <a16:creationId xmlns:a16="http://schemas.microsoft.com/office/drawing/2014/main" id="{A4A6013F-E2C4-20F1-2358-D205FC27669F}"/>
              </a:ext>
            </a:extLst>
          </p:cNvPr>
          <p:cNvGrpSpPr/>
          <p:nvPr userDrawn="1"/>
        </p:nvGrpSpPr>
        <p:grpSpPr bwMode="auto">
          <a:xfrm flipH="1">
            <a:off x="-1" y="248018"/>
            <a:ext cx="179513" cy="507206"/>
            <a:chOff x="2370576" y="533400"/>
            <a:chExt cx="2417494" cy="675969"/>
          </a:xfrm>
          <a:solidFill>
            <a:srgbClr val="EE1C39"/>
          </a:solidFill>
        </p:grpSpPr>
        <p:sp>
          <p:nvSpPr>
            <p:cNvPr id="6" name="矩形 5">
              <a:extLst>
                <a:ext uri="{FF2B5EF4-FFF2-40B4-BE49-F238E27FC236}">
                  <a16:creationId xmlns:a16="http://schemas.microsoft.com/office/drawing/2014/main" id="{0ACE47E3-7E63-BE4D-4CFE-C2760808EE77}"/>
                </a:ext>
              </a:extLst>
            </p:cNvPr>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sp>
          <p:nvSpPr>
            <p:cNvPr id="7" name="椭圆 6">
              <a:extLst>
                <a:ext uri="{FF2B5EF4-FFF2-40B4-BE49-F238E27FC236}">
                  <a16:creationId xmlns:a16="http://schemas.microsoft.com/office/drawing/2014/main" id="{F9B7D109-8E15-CC3F-3714-E0E2BB6E6B3C}"/>
                </a:ext>
              </a:extLst>
            </p:cNvPr>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grpSp>
      <p:sp>
        <p:nvSpPr>
          <p:cNvPr id="8" name="文本框 12">
            <a:extLst>
              <a:ext uri="{FF2B5EF4-FFF2-40B4-BE49-F238E27FC236}">
                <a16:creationId xmlns:a16="http://schemas.microsoft.com/office/drawing/2014/main" id="{460223CA-8D2B-2AF8-0B9C-2AD69D3C8B62}"/>
              </a:ext>
            </a:extLst>
          </p:cNvPr>
          <p:cNvSpPr txBox="1">
            <a:spLocks noChangeArrowheads="1"/>
          </p:cNvSpPr>
          <p:nvPr userDrawn="1"/>
        </p:nvSpPr>
        <p:spPr bwMode="auto">
          <a:xfrm>
            <a:off x="255630" y="370296"/>
            <a:ext cx="1796090" cy="25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200" dirty="0">
                <a:solidFill>
                  <a:schemeClr val="accent1"/>
                </a:solidFill>
                <a:latin typeface="包图简圆体" panose="02010601030101010101" pitchFamily="2" charset="-122"/>
                <a:ea typeface="包图简圆体" panose="02010601030101010101" pitchFamily="2" charset="-122"/>
                <a:cs typeface="+mn-ea"/>
                <a:sym typeface="+mn-lt"/>
              </a:rPr>
              <a:t>点击添加相关标题文字</a:t>
            </a:r>
          </a:p>
        </p:txBody>
      </p:sp>
    </p:spTree>
    <p:extLst>
      <p:ext uri="{BB962C8B-B14F-4D97-AF65-F5344CB8AC3E}">
        <p14:creationId xmlns:p14="http://schemas.microsoft.com/office/powerpoint/2010/main" val="324547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948940" cy="1200148"/>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886200" y="742950"/>
            <a:ext cx="4629150" cy="36576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30936" y="1543049"/>
            <a:ext cx="2948940" cy="28575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3712730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948940" cy="120015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86200" y="742950"/>
            <a:ext cx="4629150" cy="3657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30936" y="1543050"/>
            <a:ext cx="2948940" cy="28575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81888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215626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0271"/>
            <a:ext cx="1971675" cy="4358879"/>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270272"/>
            <a:ext cx="5800725" cy="435887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1520689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264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页">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1" y="0"/>
            <a:ext cx="9143499" cy="5143500"/>
          </a:xfrm>
          <a:prstGeom prst="rect">
            <a:avLst/>
          </a:prstGeom>
        </p:spPr>
      </p:pic>
    </p:spTree>
    <p:extLst>
      <p:ext uri="{BB962C8B-B14F-4D97-AF65-F5344CB8AC3E}">
        <p14:creationId xmlns:p14="http://schemas.microsoft.com/office/powerpoint/2010/main" val="2806084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Rectangle 9"/>
          <p:cNvSpPr/>
          <p:nvPr userDrawn="1"/>
        </p:nvSpPr>
        <p:spPr>
          <a:xfrm>
            <a:off x="8500361" y="241918"/>
            <a:ext cx="365983" cy="2153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latin typeface="包图简圆体" panose="02010601030101010101" pitchFamily="2" charset="-122"/>
            </a:endParaRPr>
          </a:p>
        </p:txBody>
      </p:sp>
      <p:sp>
        <p:nvSpPr>
          <p:cNvPr id="6" name="Isosceles Triangle 10"/>
          <p:cNvSpPr/>
          <p:nvPr userDrawn="1"/>
        </p:nvSpPr>
        <p:spPr>
          <a:xfrm rot="10610802">
            <a:off x="8504736" y="316259"/>
            <a:ext cx="366581" cy="19639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latin typeface="包图简圆体" panose="02010601030101010101" pitchFamily="2" charset="-122"/>
            </a:endParaRPr>
          </a:p>
        </p:txBody>
      </p:sp>
      <p:sp>
        <p:nvSpPr>
          <p:cNvPr id="7" name="Slide Number Placeholder 5"/>
          <p:cNvSpPr txBox="1">
            <a:spLocks/>
          </p:cNvSpPr>
          <p:nvPr userDrawn="1"/>
        </p:nvSpPr>
        <p:spPr>
          <a:xfrm>
            <a:off x="8519485" y="204940"/>
            <a:ext cx="337081" cy="350586"/>
          </a:xfrm>
          <a:prstGeom prst="rect">
            <a:avLst/>
          </a:prstGeom>
        </p:spPr>
        <p:txBody>
          <a:bodyPr vert="horz" lIns="0" tIns="0" rIns="0" bIns="45709"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000" smtClean="0">
                <a:latin typeface="包图简圆体" panose="02010601030101010101" pitchFamily="2" charset="-122"/>
              </a:rPr>
              <a:pPr/>
              <a:t>‹#›</a:t>
            </a:fld>
            <a:endParaRPr lang="en-US" sz="1000" dirty="0">
              <a:latin typeface="包图简圆体" panose="02010601030101010101" pitchFamily="2" charset="-122"/>
            </a:endParaRPr>
          </a:p>
        </p:txBody>
      </p:sp>
      <p:grpSp>
        <p:nvGrpSpPr>
          <p:cNvPr id="2" name="Group 5"/>
          <p:cNvGrpSpPr/>
          <p:nvPr userDrawn="1"/>
        </p:nvGrpSpPr>
        <p:grpSpPr>
          <a:xfrm>
            <a:off x="347419" y="4731991"/>
            <a:ext cx="224082" cy="221156"/>
            <a:chOff x="4328868" y="5502988"/>
            <a:chExt cx="500307" cy="493774"/>
          </a:xfrm>
        </p:grpSpPr>
        <p:sp>
          <p:nvSpPr>
            <p:cNvPr id="9"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dirty="0">
                <a:latin typeface="包图简圆体" panose="02010601030101010101" pitchFamily="2" charset="-122"/>
              </a:endParaRPr>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dirty="0">
                <a:latin typeface="包图简圆体" panose="02010601030101010101" pitchFamily="2" charset="-122"/>
              </a:endParaRPr>
            </a:p>
          </p:txBody>
        </p:sp>
      </p:grpSp>
      <p:grpSp>
        <p:nvGrpSpPr>
          <p:cNvPr id="3" name="Group 9"/>
          <p:cNvGrpSpPr/>
          <p:nvPr userDrawn="1"/>
        </p:nvGrpSpPr>
        <p:grpSpPr>
          <a:xfrm flipH="1">
            <a:off x="933709" y="4731991"/>
            <a:ext cx="224082" cy="221156"/>
            <a:chOff x="4328868" y="5502988"/>
            <a:chExt cx="500307" cy="493774"/>
          </a:xfrm>
        </p:grpSpPr>
        <p:sp>
          <p:nvSpPr>
            <p:cNvPr id="12"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dirty="0">
                <a:latin typeface="包图简圆体" panose="02010601030101010101" pitchFamily="2" charset="-122"/>
              </a:endParaRPr>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dirty="0">
                <a:latin typeface="包图简圆体" panose="02010601030101010101" pitchFamily="2" charset="-122"/>
              </a:endParaRPr>
            </a:p>
          </p:txBody>
        </p:sp>
      </p:grpSp>
      <p:cxnSp>
        <p:nvCxnSpPr>
          <p:cNvPr id="14" name="Straight Connector 3"/>
          <p:cNvCxnSpPr/>
          <p:nvPr userDrawn="1"/>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Picture 3" descr="C:\Users\Administrator\Desktop\微立体创业计划\005.png"/>
          <p:cNvPicPr>
            <a:picLocks noChangeAspect="1" noChangeArrowheads="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5536"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6" name="Picture 4" descr="C:\Users\Administrator\Desktop\微立体创业计划\004.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7" name="矩形 3"/>
          <p:cNvSpPr>
            <a:spLocks noChangeArrowheads="1"/>
          </p:cNvSpPr>
          <p:nvPr userDrawn="1"/>
        </p:nvSpPr>
        <p:spPr bwMode="auto">
          <a:xfrm>
            <a:off x="1187624" y="612722"/>
            <a:ext cx="2376296" cy="23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en-US" altLang="zh-CN" sz="1050" b="0" dirty="0">
                <a:solidFill>
                  <a:schemeClr val="tx1">
                    <a:lumMod val="85000"/>
                    <a:lumOff val="15000"/>
                  </a:schemeClr>
                </a:solidFill>
                <a:latin typeface="包图简圆体" panose="02010601030101010101" pitchFamily="2" charset="-122"/>
                <a:ea typeface="包图简圆体" panose="02010601030101010101" pitchFamily="2" charset="-122"/>
                <a:sym typeface="Arial" pitchFamily="34" charset="0"/>
              </a:rPr>
              <a:t>Click here to add the title text content</a:t>
            </a:r>
            <a:endParaRPr lang="zh-CN" altLang="en-US" sz="1050" b="0" dirty="0">
              <a:solidFill>
                <a:schemeClr val="tx1">
                  <a:lumMod val="85000"/>
                  <a:lumOff val="15000"/>
                </a:schemeClr>
              </a:solidFill>
              <a:latin typeface="包图简圆体" panose="02010601030101010101" pitchFamily="2" charset="-122"/>
              <a:ea typeface="包图简圆体" panose="02010601030101010101" pitchFamily="2" charset="-122"/>
              <a:sym typeface="Arial" pitchFamily="34" charset="0"/>
            </a:endParaRPr>
          </a:p>
        </p:txBody>
      </p:sp>
      <p:sp>
        <p:nvSpPr>
          <p:cNvPr id="18" name="标题 1"/>
          <p:cNvSpPr>
            <a:spLocks noGrp="1"/>
          </p:cNvSpPr>
          <p:nvPr>
            <p:ph type="title"/>
          </p:nvPr>
        </p:nvSpPr>
        <p:spPr>
          <a:xfrm>
            <a:off x="1184649" y="250504"/>
            <a:ext cx="3216269"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lvl1pPr>
              <a:defRPr lang="zh-CN" altLang="en-US" sz="2000" b="0">
                <a:solidFill>
                  <a:schemeClr val="tx1">
                    <a:lumMod val="85000"/>
                    <a:lumOff val="15000"/>
                  </a:schemeClr>
                </a:solidFill>
                <a:latin typeface="包图简圆体" panose="02010601030101010101" pitchFamily="2" charset="-122"/>
                <a:cs typeface="+mn-cs"/>
              </a:defRPr>
            </a:lvl1pPr>
          </a:lstStyle>
          <a:p>
            <a:pPr lvl="0" algn="l"/>
            <a:r>
              <a:rPr lang="zh-CN" altLang="en-US" dirty="0"/>
              <a:t>单击此处编辑母版标题样式</a:t>
            </a:r>
          </a:p>
        </p:txBody>
      </p:sp>
    </p:spTree>
    <p:extLst>
      <p:ext uri="{BB962C8B-B14F-4D97-AF65-F5344CB8AC3E}">
        <p14:creationId xmlns:p14="http://schemas.microsoft.com/office/powerpoint/2010/main" val="406592512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2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00" fill="hold"/>
                                            <p:tgtEl>
                                              <p:spTgt spid="15"/>
                                            </p:tgtEl>
                                            <p:attrNameLst>
                                              <p:attrName>ppt_x</p:attrName>
                                            </p:attrNameLst>
                                          </p:cBhvr>
                                          <p:tavLst>
                                            <p:tav tm="0">
                                              <p:val>
                                                <p:strVal val="0-#ppt_w/2"/>
                                              </p:val>
                                            </p:tav>
                                            <p:tav tm="100000">
                                              <p:val>
                                                <p:strVal val="#ppt_x"/>
                                              </p:val>
                                            </p:tav>
                                          </p:tavLst>
                                        </p:anim>
                                        <p:anim calcmode="lin" valueType="num">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00" fill="hold"/>
                                            <p:tgtEl>
                                              <p:spTgt spid="16"/>
                                            </p:tgtEl>
                                            <p:attrNameLst>
                                              <p:attrName>ppt_x</p:attrName>
                                            </p:attrNameLst>
                                          </p:cBhvr>
                                          <p:tavLst>
                                            <p:tav tm="0">
                                              <p:val>
                                                <p:strVal val="#ppt_x"/>
                                              </p:val>
                                            </p:tav>
                                            <p:tav tm="100000">
                                              <p:val>
                                                <p:strVal val="#ppt_x"/>
                                              </p:val>
                                            </p:tav>
                                          </p:tavLst>
                                        </p:anim>
                                        <p:anim calcmode="lin" valueType="num">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F61BD0C8-D35A-439E-96FB-C8D4A6430554}" type="datetimeFigureOut">
              <a:rPr lang="zh-CN" altLang="en-US" smtClean="0"/>
              <a:pPr/>
              <a:t>2023/6/9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70F15A6-E82C-4E1E-834E-C415C51F7DF3}" type="slidenum">
              <a:rPr lang="zh-CN" altLang="en-US" smtClean="0"/>
              <a:pPr/>
              <a:t>‹#›</a:t>
            </a:fld>
            <a:endParaRPr lang="zh-CN" altLang="en-US"/>
          </a:p>
        </p:txBody>
      </p:sp>
    </p:spTree>
    <p:extLst>
      <p:ext uri="{BB962C8B-B14F-4D97-AF65-F5344CB8AC3E}">
        <p14:creationId xmlns:p14="http://schemas.microsoft.com/office/powerpoint/2010/main" val="253005525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108761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mtClean="0">
                <a:solidFill>
                  <a:prstClr val="black"/>
                </a:solidFill>
              </a:rPr>
              <a:pPr defTabSz="914400"/>
              <a:t>2023/6/9</a:t>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2170668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241614173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9" name="Footer Placeholder 8"/>
          <p:cNvSpPr>
            <a:spLocks noGrp="1"/>
          </p:cNvSpPr>
          <p:nvPr>
            <p:ph type="ftr" sz="quarter" idx="11"/>
          </p:nvPr>
        </p:nvSpPr>
        <p:spPr/>
        <p:txBody>
          <a:bodyPr/>
          <a:lstStyle/>
          <a:p>
            <a:endParaRPr lang="zh-CN" altLang="en-US" dirty="0"/>
          </a:p>
        </p:txBody>
      </p:sp>
      <p:sp>
        <p:nvSpPr>
          <p:cNvPr id="10" name="Slide Number Placeholder 9"/>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2710996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1187577" y="2357438"/>
            <a:ext cx="3202686" cy="19475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5586B75A-687E-405C-8A0B-8D00578BA2C3}" type="datetimeFigureOut">
              <a:rPr lang="en-US" smtClean="0"/>
              <a:pPr/>
              <a:t>6/9/2023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41470148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3852217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4A03-91AF-448A-9954-517C0577E5F0}" type="datetimeFigureOut">
              <a:rPr lang="zh-CN" altLang="en-US" smtClean="0"/>
              <a:pPr/>
              <a:t>2023/6/9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pPr/>
              <a:t>‹#›</a:t>
            </a:fld>
            <a:endParaRPr lang="zh-CN" altLang="en-US"/>
          </a:p>
        </p:txBody>
      </p:sp>
      <p:grpSp>
        <p:nvGrpSpPr>
          <p:cNvPr id="5" name="组合 3">
            <a:extLst>
              <a:ext uri="{FF2B5EF4-FFF2-40B4-BE49-F238E27FC236}">
                <a16:creationId xmlns:a16="http://schemas.microsoft.com/office/drawing/2014/main" id="{ACF1B654-B5C4-F404-61EF-4CEA1BFA2E04}"/>
              </a:ext>
            </a:extLst>
          </p:cNvPr>
          <p:cNvGrpSpPr/>
          <p:nvPr userDrawn="1"/>
        </p:nvGrpSpPr>
        <p:grpSpPr bwMode="auto">
          <a:xfrm flipH="1">
            <a:off x="-1" y="248018"/>
            <a:ext cx="179513" cy="507206"/>
            <a:chOff x="2370576" y="533400"/>
            <a:chExt cx="2417494" cy="675969"/>
          </a:xfrm>
          <a:solidFill>
            <a:srgbClr val="EE1C39"/>
          </a:solidFill>
        </p:grpSpPr>
        <p:sp>
          <p:nvSpPr>
            <p:cNvPr id="6" name="矩形 5">
              <a:extLst>
                <a:ext uri="{FF2B5EF4-FFF2-40B4-BE49-F238E27FC236}">
                  <a16:creationId xmlns:a16="http://schemas.microsoft.com/office/drawing/2014/main" id="{8F5C6413-F445-F997-BB1B-29650F70B7AB}"/>
                </a:ext>
              </a:extLst>
            </p:cNvPr>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sp>
          <p:nvSpPr>
            <p:cNvPr id="7" name="椭圆 6">
              <a:extLst>
                <a:ext uri="{FF2B5EF4-FFF2-40B4-BE49-F238E27FC236}">
                  <a16:creationId xmlns:a16="http://schemas.microsoft.com/office/drawing/2014/main" id="{17927E1A-A745-C427-6FCD-D9CF926A5635}"/>
                </a:ext>
              </a:extLst>
            </p:cNvPr>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grpSp>
      <p:sp>
        <p:nvSpPr>
          <p:cNvPr id="8" name="文本框 12">
            <a:extLst>
              <a:ext uri="{FF2B5EF4-FFF2-40B4-BE49-F238E27FC236}">
                <a16:creationId xmlns:a16="http://schemas.microsoft.com/office/drawing/2014/main" id="{FA37E992-1A71-4BE1-8500-43A4DDDACC0F}"/>
              </a:ext>
            </a:extLst>
          </p:cNvPr>
          <p:cNvSpPr txBox="1">
            <a:spLocks noChangeArrowheads="1"/>
          </p:cNvSpPr>
          <p:nvPr userDrawn="1"/>
        </p:nvSpPr>
        <p:spPr bwMode="auto">
          <a:xfrm>
            <a:off x="255630" y="370296"/>
            <a:ext cx="1796090" cy="25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200" dirty="0">
                <a:solidFill>
                  <a:schemeClr val="accent1"/>
                </a:solidFill>
                <a:latin typeface="包图简圆体" panose="02010601030101010101" pitchFamily="2" charset="-122"/>
                <a:ea typeface="包图简圆体" panose="02010601030101010101" pitchFamily="2" charset="-122"/>
                <a:cs typeface="+mn-ea"/>
                <a:sym typeface="+mn-lt"/>
              </a:rPr>
              <a:t>点击添加相关标题文字</a:t>
            </a:r>
          </a:p>
        </p:txBody>
      </p:sp>
    </p:spTree>
    <p:extLst>
      <p:ext uri="{BB962C8B-B14F-4D97-AF65-F5344CB8AC3E}">
        <p14:creationId xmlns:p14="http://schemas.microsoft.com/office/powerpoint/2010/main" val="558239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9" name="Date Placeholder 8"/>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zh-CN" altLang="en-US" dirty="0"/>
          </a:p>
        </p:txBody>
      </p:sp>
      <p:sp>
        <p:nvSpPr>
          <p:cNvPr id="11" name="Slide Number Placeholder 10"/>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699074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2854A03-91AF-448A-9954-517C0577E5F0}" type="datetimeFigureOut">
              <a:rPr lang="zh-CN" altLang="en-US" smtClean="0"/>
              <a:pPr/>
              <a:t>2023/6/9</a:t>
            </a:fld>
            <a:endParaRPr lang="zh-CN" alt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zh-CN" altLang="en-US" dirty="0"/>
          </a:p>
        </p:txBody>
      </p:sp>
      <p:sp>
        <p:nvSpPr>
          <p:cNvPr id="10" name="Slide Number Placeholder 9"/>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2157024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4896379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26157779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764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694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59AAA8-796F-683E-F1A0-4F5AE7BCC5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12500"/>
          <a:stretch/>
        </p:blipFill>
        <p:spPr>
          <a:xfrm>
            <a:off x="0" y="20233"/>
            <a:ext cx="10287000" cy="5143500"/>
          </a:xfrm>
          <a:prstGeom prst="rect">
            <a:avLst/>
          </a:prstGeom>
        </p:spPr>
      </p:pic>
      <p:grpSp>
        <p:nvGrpSpPr>
          <p:cNvPr id="7" name="组合 3"/>
          <p:cNvGrpSpPr/>
          <p:nvPr userDrawn="1"/>
        </p:nvGrpSpPr>
        <p:grpSpPr bwMode="auto">
          <a:xfrm flipH="1">
            <a:off x="-1" y="248018"/>
            <a:ext cx="179513" cy="507206"/>
            <a:chOff x="2370576" y="533400"/>
            <a:chExt cx="2417494" cy="675969"/>
          </a:xfrm>
          <a:solidFill>
            <a:srgbClr val="EE1C39"/>
          </a:solidFill>
        </p:grpSpPr>
        <p:sp>
          <p:nvSpPr>
            <p:cNvPr id="8" name="矩形 7"/>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sp>
          <p:nvSpPr>
            <p:cNvPr id="9" name="椭圆 8"/>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grpSp>
    </p:spTree>
    <p:extLst>
      <p:ext uri="{BB962C8B-B14F-4D97-AF65-F5344CB8AC3E}">
        <p14:creationId xmlns:p14="http://schemas.microsoft.com/office/powerpoint/2010/main" val="42729495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9"/>
          <p:cNvSpPr/>
          <p:nvPr userDrawn="1"/>
        </p:nvSpPr>
        <p:spPr>
          <a:xfrm>
            <a:off x="8500361" y="241918"/>
            <a:ext cx="365983" cy="2153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latin typeface="包图简圆体" panose="02010601030101010101" pitchFamily="2" charset="-122"/>
            </a:endParaRPr>
          </a:p>
        </p:txBody>
      </p:sp>
      <p:sp>
        <p:nvSpPr>
          <p:cNvPr id="6" name="Isosceles Triangle 10"/>
          <p:cNvSpPr/>
          <p:nvPr userDrawn="1"/>
        </p:nvSpPr>
        <p:spPr>
          <a:xfrm rot="10610802">
            <a:off x="8504736" y="316259"/>
            <a:ext cx="366581" cy="19639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latin typeface="包图简圆体" panose="02010601030101010101" pitchFamily="2" charset="-122"/>
            </a:endParaRPr>
          </a:p>
        </p:txBody>
      </p:sp>
      <p:sp>
        <p:nvSpPr>
          <p:cNvPr id="7" name="Slide Number Placeholder 5"/>
          <p:cNvSpPr txBox="1">
            <a:spLocks/>
          </p:cNvSpPr>
          <p:nvPr userDrawn="1"/>
        </p:nvSpPr>
        <p:spPr>
          <a:xfrm>
            <a:off x="8519485" y="204940"/>
            <a:ext cx="337081" cy="350586"/>
          </a:xfrm>
          <a:prstGeom prst="rect">
            <a:avLst/>
          </a:prstGeom>
        </p:spPr>
        <p:txBody>
          <a:bodyPr vert="horz" lIns="0" tIns="0" rIns="0" bIns="45709"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000" smtClean="0">
                <a:latin typeface="包图简圆体" panose="02010601030101010101" pitchFamily="2" charset="-122"/>
              </a:rPr>
              <a:pPr/>
              <a:t>‹#›</a:t>
            </a:fld>
            <a:endParaRPr lang="en-US" sz="1000" dirty="0">
              <a:latin typeface="包图简圆体" panose="02010601030101010101" pitchFamily="2" charset="-122"/>
            </a:endParaRPr>
          </a:p>
        </p:txBody>
      </p:sp>
      <p:grpSp>
        <p:nvGrpSpPr>
          <p:cNvPr id="2" name="Group 5"/>
          <p:cNvGrpSpPr/>
          <p:nvPr userDrawn="1"/>
        </p:nvGrpSpPr>
        <p:grpSpPr>
          <a:xfrm>
            <a:off x="347419" y="4731991"/>
            <a:ext cx="224082" cy="221156"/>
            <a:chOff x="4328868" y="5502988"/>
            <a:chExt cx="500307" cy="493774"/>
          </a:xfrm>
        </p:grpSpPr>
        <p:sp>
          <p:nvSpPr>
            <p:cNvPr id="9"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dirty="0">
                <a:latin typeface="包图简圆体" panose="02010601030101010101" pitchFamily="2" charset="-122"/>
              </a:endParaRPr>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dirty="0">
                <a:latin typeface="包图简圆体" panose="02010601030101010101" pitchFamily="2" charset="-122"/>
              </a:endParaRPr>
            </a:p>
          </p:txBody>
        </p:sp>
      </p:grpSp>
      <p:grpSp>
        <p:nvGrpSpPr>
          <p:cNvPr id="3" name="Group 9"/>
          <p:cNvGrpSpPr/>
          <p:nvPr userDrawn="1"/>
        </p:nvGrpSpPr>
        <p:grpSpPr>
          <a:xfrm flipH="1">
            <a:off x="933709" y="4731991"/>
            <a:ext cx="224082" cy="221156"/>
            <a:chOff x="4328868" y="5502988"/>
            <a:chExt cx="500307" cy="493774"/>
          </a:xfrm>
        </p:grpSpPr>
        <p:sp>
          <p:nvSpPr>
            <p:cNvPr id="12"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dirty="0">
                <a:latin typeface="包图简圆体" panose="02010601030101010101" pitchFamily="2" charset="-122"/>
              </a:endParaRPr>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dirty="0">
                <a:latin typeface="包图简圆体" panose="02010601030101010101" pitchFamily="2" charset="-122"/>
              </a:endParaRPr>
            </a:p>
          </p:txBody>
        </p:sp>
      </p:grpSp>
      <p:cxnSp>
        <p:nvCxnSpPr>
          <p:cNvPr id="14" name="Straight Connector 3"/>
          <p:cNvCxnSpPr/>
          <p:nvPr userDrawn="1"/>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Picture 3" descr="C:\Users\Administrator\Desktop\微立体创业计划\005.png"/>
          <p:cNvPicPr>
            <a:picLocks noChangeAspect="1" noChangeArrowheads="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5536"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6" name="Picture 4" descr="C:\Users\Administrator\Desktop\微立体创业计划\004.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7" name="矩形 3"/>
          <p:cNvSpPr>
            <a:spLocks noChangeArrowheads="1"/>
          </p:cNvSpPr>
          <p:nvPr userDrawn="1"/>
        </p:nvSpPr>
        <p:spPr bwMode="auto">
          <a:xfrm>
            <a:off x="1187624" y="612722"/>
            <a:ext cx="2376296" cy="23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en-US" altLang="zh-CN" sz="1050" b="0" dirty="0">
                <a:solidFill>
                  <a:schemeClr val="tx1">
                    <a:lumMod val="85000"/>
                    <a:lumOff val="15000"/>
                  </a:schemeClr>
                </a:solidFill>
                <a:latin typeface="包图简圆体" panose="02010601030101010101" pitchFamily="2" charset="-122"/>
                <a:ea typeface="包图简圆体" panose="02010601030101010101" pitchFamily="2" charset="-122"/>
                <a:sym typeface="Arial" pitchFamily="34" charset="0"/>
              </a:rPr>
              <a:t>Click here to add the title text content</a:t>
            </a:r>
            <a:endParaRPr lang="zh-CN" altLang="en-US" sz="1050" b="0" dirty="0">
              <a:solidFill>
                <a:schemeClr val="tx1">
                  <a:lumMod val="85000"/>
                  <a:lumOff val="15000"/>
                </a:schemeClr>
              </a:solidFill>
              <a:latin typeface="包图简圆体" panose="02010601030101010101" pitchFamily="2" charset="-122"/>
              <a:ea typeface="包图简圆体" panose="02010601030101010101" pitchFamily="2" charset="-122"/>
              <a:sym typeface="Arial" pitchFamily="34" charset="0"/>
            </a:endParaRPr>
          </a:p>
        </p:txBody>
      </p:sp>
      <p:sp>
        <p:nvSpPr>
          <p:cNvPr id="18" name="标题 1"/>
          <p:cNvSpPr>
            <a:spLocks noGrp="1"/>
          </p:cNvSpPr>
          <p:nvPr>
            <p:ph type="title"/>
          </p:nvPr>
        </p:nvSpPr>
        <p:spPr>
          <a:xfrm>
            <a:off x="1184649" y="250504"/>
            <a:ext cx="3216269"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lvl1pPr>
              <a:defRPr lang="zh-CN" altLang="en-US" sz="2000" b="0">
                <a:solidFill>
                  <a:schemeClr val="tx1">
                    <a:lumMod val="85000"/>
                    <a:lumOff val="15000"/>
                  </a:schemeClr>
                </a:solidFill>
                <a:latin typeface="包图简圆体" panose="02010601030101010101" pitchFamily="2" charset="-122"/>
                <a:cs typeface="+mn-cs"/>
              </a:defRPr>
            </a:lvl1pPr>
          </a:lstStyle>
          <a:p>
            <a:pPr lvl="0" algn="l"/>
            <a:r>
              <a:rPr lang="zh-CN" altLang="en-US" dirty="0"/>
              <a:t>单击此处编辑母版标题样式</a:t>
            </a:r>
          </a:p>
        </p:txBody>
      </p:sp>
    </p:spTree>
    <p:extLst>
      <p:ext uri="{BB962C8B-B14F-4D97-AF65-F5344CB8AC3E}">
        <p14:creationId xmlns:p14="http://schemas.microsoft.com/office/powerpoint/2010/main" val="160921018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2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00" fill="hold"/>
                                            <p:tgtEl>
                                              <p:spTgt spid="15"/>
                                            </p:tgtEl>
                                            <p:attrNameLst>
                                              <p:attrName>ppt_x</p:attrName>
                                            </p:attrNameLst>
                                          </p:cBhvr>
                                          <p:tavLst>
                                            <p:tav tm="0">
                                              <p:val>
                                                <p:strVal val="0-#ppt_w/2"/>
                                              </p:val>
                                            </p:tav>
                                            <p:tav tm="100000">
                                              <p:val>
                                                <p:strVal val="#ppt_x"/>
                                              </p:val>
                                            </p:tav>
                                          </p:tavLst>
                                        </p:anim>
                                        <p:anim calcmode="lin" valueType="num">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00" fill="hold"/>
                                            <p:tgtEl>
                                              <p:spTgt spid="16"/>
                                            </p:tgtEl>
                                            <p:attrNameLst>
                                              <p:attrName>ppt_x</p:attrName>
                                            </p:attrNameLst>
                                          </p:cBhvr>
                                          <p:tavLst>
                                            <p:tav tm="0">
                                              <p:val>
                                                <p:strVal val="#ppt_x"/>
                                              </p:val>
                                            </p:tav>
                                            <p:tav tm="100000">
                                              <p:val>
                                                <p:strVal val="#ppt_x"/>
                                              </p:val>
                                            </p:tav>
                                          </p:tavLst>
                                        </p:anim>
                                        <p:anim calcmode="lin" valueType="num">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3398"/>
            <a:ext cx="6858000" cy="17907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1BD0C8-D35A-439E-96FB-C8D4A6430554}" type="datetimeFigureOut">
              <a:rPr lang="zh-CN" altLang="en-US" smtClean="0"/>
              <a:pPr/>
              <a:t>2023/6/9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0F15A6-E82C-4E1E-834E-C415C51F7DF3}" type="slidenum">
              <a:rPr lang="zh-CN" altLang="en-US" smtClean="0"/>
              <a:pPr/>
              <a:t>‹#›</a:t>
            </a:fld>
            <a:endParaRPr lang="zh-CN" altLang="en-US"/>
          </a:p>
        </p:txBody>
      </p:sp>
    </p:spTree>
    <p:extLst>
      <p:ext uri="{BB962C8B-B14F-4D97-AF65-F5344CB8AC3E}">
        <p14:creationId xmlns:p14="http://schemas.microsoft.com/office/powerpoint/2010/main" val="1795917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186745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4317"/>
            <a:ext cx="7886700" cy="2138406"/>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14475"/>
            <a:ext cx="7886700" cy="1125140"/>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1015053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33845" y="1371600"/>
            <a:ext cx="3886200" cy="32635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71600"/>
            <a:ext cx="3886200" cy="32635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373871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261388"/>
            <a:ext cx="3867150" cy="619274"/>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33845" y="1880663"/>
            <a:ext cx="3867150" cy="27603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1388"/>
            <a:ext cx="3886201" cy="619274"/>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80663"/>
            <a:ext cx="3886201" cy="27603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5038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854A03-91AF-448A-9954-517C0577E5F0}" type="datetimeFigureOut">
              <a:rPr lang="zh-CN" altLang="en-US" smtClean="0"/>
              <a:pPr/>
              <a:t>2023/6/9</a:t>
            </a:fld>
            <a:endParaRPr lang="zh-CN" altLang="en-US" dirty="0"/>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2EEFC946-6D13-4F8C-9740-992A906A613E}" type="slidenum">
              <a:rPr lang="zh-CN" altLang="en-US" smtClean="0"/>
              <a:pPr/>
              <a:t>‹#›</a:t>
            </a:fld>
            <a:endParaRPr lang="zh-CN" alt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8471519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3.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53791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274320"/>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33845" y="1371600"/>
            <a:ext cx="7886700" cy="326350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02854A03-91AF-448A-9954-517C0577E5F0}" type="datetimeFigureOut">
              <a:rPr lang="zh-CN" altLang="en-US" smtClean="0"/>
              <a:pPr/>
              <a:t>2023/6/9</a:t>
            </a:fld>
            <a:endParaRPr lang="zh-CN" alt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zh-CN" altLang="en-US" dirty="0"/>
          </a:p>
        </p:txBody>
      </p:sp>
      <p:sp>
        <p:nvSpPr>
          <p:cNvPr id="6" name="Slide Number Placeholder 5"/>
          <p:cNvSpPr>
            <a:spLocks noGrp="1"/>
          </p:cNvSpPr>
          <p:nvPr>
            <p:ph type="sldNum" sz="quarter" idx="4"/>
          </p:nvPr>
        </p:nvSpPr>
        <p:spPr>
          <a:xfrm>
            <a:off x="6463145" y="4767263"/>
            <a:ext cx="2057400" cy="273844"/>
          </a:xfrm>
          <a:prstGeom prst="rect">
            <a:avLst/>
          </a:prstGeom>
        </p:spPr>
        <p:txBody>
          <a:bodyPr vert="horz" lIns="91440" tIns="45720" rIns="91440" bIns="45720" rtlCol="0" anchor="ctr"/>
          <a:lstStyle>
            <a:lvl1pPr algn="r">
              <a:defRPr sz="825">
                <a:solidFill>
                  <a:schemeClr val="tx1">
                    <a:tint val="75000"/>
                  </a:schemeClr>
                </a:solidFill>
              </a:defRPr>
            </a:lvl1pPr>
          </a:lstStyle>
          <a:p>
            <a:fld id="{2EEFC946-6D13-4F8C-9740-992A906A613E}" type="slidenum">
              <a:rPr lang="zh-CN" altLang="en-US" smtClean="0"/>
              <a:pPr/>
              <a:t>‹#›</a:t>
            </a:fld>
            <a:endParaRPr lang="zh-CN" altLang="en-US" dirty="0"/>
          </a:p>
        </p:txBody>
      </p:sp>
    </p:spTree>
    <p:extLst>
      <p:ext uri="{BB962C8B-B14F-4D97-AF65-F5344CB8AC3E}">
        <p14:creationId xmlns:p14="http://schemas.microsoft.com/office/powerpoint/2010/main" val="181631173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dirty="0"/>
              <a:t>6/9/2023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293818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663" r:id="rId14"/>
  </p:sldLayoutIdLst>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30.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0.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0.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gi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7208A7-A566-4759-AA7B-B461E5984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35" y="0"/>
            <a:ext cx="7197243" cy="5143500"/>
          </a:xfrm>
          <a:prstGeom prst="rect">
            <a:avLst/>
          </a:prstGeom>
        </p:spPr>
      </p:pic>
      <p:sp>
        <p:nvSpPr>
          <p:cNvPr id="12" name="矩形 259"/>
          <p:cNvSpPr>
            <a:spLocks noChangeArrowheads="1"/>
          </p:cNvSpPr>
          <p:nvPr/>
        </p:nvSpPr>
        <p:spPr bwMode="auto">
          <a:xfrm>
            <a:off x="1454525" y="2715766"/>
            <a:ext cx="3367420" cy="2025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400" dirty="0">
                <a:solidFill>
                  <a:schemeClr val="tx1">
                    <a:lumMod val="75000"/>
                    <a:lumOff val="25000"/>
                  </a:schemeClr>
                </a:solidFill>
                <a:latin typeface="+mn-lt"/>
                <a:ea typeface="+mn-ea"/>
                <a:cs typeface="+mn-ea"/>
                <a:sym typeface="+mn-lt"/>
              </a:rPr>
              <a:t>汇报组：第八小组</a:t>
            </a:r>
            <a:endParaRPr lang="en-US" altLang="zh-CN" sz="1400" dirty="0">
              <a:solidFill>
                <a:schemeClr val="tx1">
                  <a:lumMod val="75000"/>
                  <a:lumOff val="25000"/>
                </a:schemeClr>
              </a:solidFill>
              <a:latin typeface="+mn-lt"/>
              <a:ea typeface="+mn-ea"/>
              <a:cs typeface="+mn-ea"/>
              <a:sym typeface="+mn-lt"/>
            </a:endParaRPr>
          </a:p>
          <a:p>
            <a:pPr algn="ctr">
              <a:buNone/>
            </a:pPr>
            <a:r>
              <a:rPr lang="zh-CN" altLang="en-US" sz="1400" dirty="0">
                <a:solidFill>
                  <a:schemeClr val="tx1">
                    <a:lumMod val="75000"/>
                    <a:lumOff val="25000"/>
                  </a:schemeClr>
                </a:solidFill>
                <a:latin typeface="+mn-lt"/>
                <a:ea typeface="+mn-ea"/>
                <a:cs typeface="+mn-ea"/>
                <a:sym typeface="+mn-lt"/>
              </a:rPr>
              <a:t>讲解人：    王越洋</a:t>
            </a:r>
            <a:endParaRPr lang="en-US" altLang="zh-CN" sz="1400" dirty="0">
              <a:solidFill>
                <a:schemeClr val="tx1">
                  <a:lumMod val="75000"/>
                  <a:lumOff val="25000"/>
                </a:schemeClr>
              </a:solidFill>
              <a:latin typeface="+mn-lt"/>
              <a:ea typeface="+mn-ea"/>
              <a:cs typeface="+mn-ea"/>
              <a:sym typeface="+mn-lt"/>
            </a:endParaRPr>
          </a:p>
          <a:p>
            <a:pPr algn="ctr">
              <a:buNone/>
            </a:pPr>
            <a:r>
              <a:rPr lang="zh-CN" altLang="en-US" sz="1400" dirty="0">
                <a:solidFill>
                  <a:schemeClr val="tx1">
                    <a:lumMod val="75000"/>
                    <a:lumOff val="25000"/>
                  </a:schemeClr>
                </a:solidFill>
                <a:latin typeface="+mn-lt"/>
                <a:ea typeface="+mn-ea"/>
                <a:cs typeface="+mn-ea"/>
                <a:sym typeface="+mn-lt"/>
              </a:rPr>
              <a:t>论文撰写：海春瑞</a:t>
            </a:r>
            <a:endParaRPr lang="en-US" altLang="zh-CN" sz="1400" dirty="0">
              <a:solidFill>
                <a:schemeClr val="tx1">
                  <a:lumMod val="75000"/>
                  <a:lumOff val="25000"/>
                </a:schemeClr>
              </a:solidFill>
              <a:latin typeface="+mn-lt"/>
              <a:ea typeface="+mn-ea"/>
              <a:cs typeface="+mn-ea"/>
              <a:sym typeface="+mn-lt"/>
            </a:endParaRPr>
          </a:p>
          <a:p>
            <a:pPr algn="ctr">
              <a:buNone/>
            </a:pPr>
            <a:r>
              <a:rPr lang="en-US" altLang="zh-CN" sz="1400" dirty="0">
                <a:solidFill>
                  <a:schemeClr val="tx1">
                    <a:lumMod val="75000"/>
                    <a:lumOff val="25000"/>
                  </a:schemeClr>
                </a:solidFill>
                <a:latin typeface="+mn-lt"/>
                <a:ea typeface="+mn-ea"/>
                <a:cs typeface="+mn-ea"/>
                <a:sym typeface="+mn-lt"/>
              </a:rPr>
              <a:t>PPT</a:t>
            </a:r>
            <a:r>
              <a:rPr lang="zh-CN" altLang="en-US" sz="1400" dirty="0">
                <a:solidFill>
                  <a:schemeClr val="tx1">
                    <a:lumMod val="75000"/>
                    <a:lumOff val="25000"/>
                  </a:schemeClr>
                </a:solidFill>
                <a:latin typeface="+mn-lt"/>
                <a:ea typeface="+mn-ea"/>
                <a:cs typeface="+mn-ea"/>
                <a:sym typeface="+mn-lt"/>
              </a:rPr>
              <a:t>制作： 陈昶声</a:t>
            </a:r>
            <a:endParaRPr lang="en-US" altLang="zh-CN" sz="1400" dirty="0">
              <a:solidFill>
                <a:schemeClr val="tx1">
                  <a:lumMod val="75000"/>
                  <a:lumOff val="25000"/>
                </a:schemeClr>
              </a:solidFill>
              <a:latin typeface="+mn-lt"/>
              <a:ea typeface="+mn-ea"/>
              <a:cs typeface="+mn-ea"/>
              <a:sym typeface="+mn-lt"/>
            </a:endParaRPr>
          </a:p>
          <a:p>
            <a:pPr algn="ctr">
              <a:buNone/>
            </a:pPr>
            <a:r>
              <a:rPr lang="zh-CN" altLang="en-US" sz="1400" dirty="0">
                <a:solidFill>
                  <a:schemeClr val="tx1">
                    <a:lumMod val="75000"/>
                    <a:lumOff val="25000"/>
                  </a:schemeClr>
                </a:solidFill>
                <a:latin typeface="+mn-lt"/>
                <a:ea typeface="+mn-ea"/>
                <a:cs typeface="+mn-ea"/>
                <a:sym typeface="+mn-lt"/>
              </a:rPr>
              <a:t>资料整理：车逸超</a:t>
            </a:r>
            <a:endParaRPr lang="en-US" altLang="zh-CN" sz="1400" dirty="0">
              <a:solidFill>
                <a:schemeClr val="tx1">
                  <a:lumMod val="75000"/>
                  <a:lumOff val="25000"/>
                </a:schemeClr>
              </a:solidFill>
              <a:latin typeface="+mn-lt"/>
              <a:ea typeface="+mn-ea"/>
              <a:cs typeface="+mn-ea"/>
              <a:sym typeface="+mn-lt"/>
            </a:endParaRPr>
          </a:p>
          <a:p>
            <a:pPr algn="ctr">
              <a:buNone/>
            </a:pPr>
            <a:r>
              <a:rPr lang="zh-CN" altLang="en-US" sz="1400" dirty="0">
                <a:solidFill>
                  <a:schemeClr val="tx1">
                    <a:lumMod val="75000"/>
                    <a:lumOff val="25000"/>
                  </a:schemeClr>
                </a:solidFill>
                <a:latin typeface="+mn-lt"/>
                <a:ea typeface="+mn-ea"/>
                <a:cs typeface="+mn-ea"/>
                <a:sym typeface="+mn-lt"/>
              </a:rPr>
              <a:t>                  张佳乐</a:t>
            </a:r>
            <a:endParaRPr lang="en-US" altLang="zh-CN" sz="1400" dirty="0">
              <a:solidFill>
                <a:schemeClr val="tx1">
                  <a:lumMod val="75000"/>
                  <a:lumOff val="25000"/>
                </a:schemeClr>
              </a:solidFill>
              <a:latin typeface="+mn-lt"/>
              <a:ea typeface="+mn-ea"/>
              <a:cs typeface="+mn-ea"/>
              <a:sym typeface="+mn-lt"/>
            </a:endParaRPr>
          </a:p>
          <a:p>
            <a:pPr algn="ctr">
              <a:buNone/>
            </a:pPr>
            <a:r>
              <a:rPr lang="zh-CN" altLang="en-US" sz="1400" dirty="0">
                <a:solidFill>
                  <a:schemeClr val="tx1">
                    <a:lumMod val="75000"/>
                    <a:lumOff val="25000"/>
                  </a:schemeClr>
                </a:solidFill>
                <a:latin typeface="+mn-lt"/>
                <a:ea typeface="+mn-ea"/>
                <a:cs typeface="+mn-ea"/>
                <a:sym typeface="+mn-lt"/>
              </a:rPr>
              <a:t>                 谢睿杰</a:t>
            </a:r>
            <a:endParaRPr lang="en-US" altLang="zh-CN" sz="1400" dirty="0">
              <a:solidFill>
                <a:schemeClr val="tx1">
                  <a:lumMod val="75000"/>
                  <a:lumOff val="25000"/>
                </a:schemeClr>
              </a:solidFill>
              <a:latin typeface="+mn-lt"/>
              <a:ea typeface="+mn-ea"/>
              <a:cs typeface="+mn-ea"/>
              <a:sym typeface="+mn-lt"/>
            </a:endParaRPr>
          </a:p>
          <a:p>
            <a:pPr algn="ctr">
              <a:buNone/>
            </a:pPr>
            <a:r>
              <a:rPr lang="zh-CN" altLang="en-US" sz="1400" dirty="0">
                <a:solidFill>
                  <a:schemeClr val="tx1">
                    <a:lumMod val="75000"/>
                    <a:lumOff val="25000"/>
                  </a:schemeClr>
                </a:solidFill>
                <a:latin typeface="+mn-lt"/>
                <a:ea typeface="+mn-ea"/>
                <a:cs typeface="+mn-ea"/>
                <a:sym typeface="+mn-lt"/>
              </a:rPr>
              <a:t>                  孙铭浩</a:t>
            </a:r>
          </a:p>
        </p:txBody>
      </p:sp>
      <p:sp>
        <p:nvSpPr>
          <p:cNvPr id="20" name="矩形 259"/>
          <p:cNvSpPr>
            <a:spLocks noChangeArrowheads="1"/>
          </p:cNvSpPr>
          <p:nvPr/>
        </p:nvSpPr>
        <p:spPr bwMode="auto">
          <a:xfrm>
            <a:off x="1115616" y="1635646"/>
            <a:ext cx="4826444" cy="651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dirty="0">
                <a:solidFill>
                  <a:schemeClr val="tx1">
                    <a:lumMod val="75000"/>
                    <a:lumOff val="25000"/>
                  </a:schemeClr>
                </a:solidFill>
                <a:latin typeface="+mn-lt"/>
                <a:ea typeface="+mn-ea"/>
                <a:cs typeface="+mn-ea"/>
                <a:sym typeface="+mn-lt"/>
              </a:rPr>
              <a:t>最短路径算法研究及实现</a:t>
            </a:r>
            <a:endParaRPr lang="en-US" altLang="zh-CN" dirty="0">
              <a:solidFill>
                <a:schemeClr val="tx1">
                  <a:lumMod val="75000"/>
                  <a:lumOff val="25000"/>
                </a:schemeClr>
              </a:solidFill>
              <a:latin typeface="+mn-lt"/>
              <a:ea typeface="+mn-ea"/>
              <a:cs typeface="+mn-ea"/>
              <a:sym typeface="+mn-lt"/>
            </a:endParaRPr>
          </a:p>
        </p:txBody>
      </p:sp>
    </p:spTree>
    <p:extLst>
      <p:ext uri="{BB962C8B-B14F-4D97-AF65-F5344CB8AC3E}">
        <p14:creationId xmlns:p14="http://schemas.microsoft.com/office/powerpoint/2010/main" val="155701020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
                                        </p:tgtEl>
                                      </p:cBhvr>
                                    </p:animEffect>
                                  </p:childTnLst>
                                </p:cTn>
                              </p:par>
                            </p:childTnLst>
                          </p:cTn>
                        </p:par>
                        <p:par>
                          <p:cTn id="12" fill="hold">
                            <p:stCondLst>
                              <p:cond delay="10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0"/>
                                        </p:tgtEl>
                                      </p:cBhvr>
                                    </p:animEffect>
                                    <p:animScale>
                                      <p:cBhvr>
                                        <p:cTn id="15" dur="250" autoRev="1" fill="hold"/>
                                        <p:tgtEl>
                                          <p:spTgt spid="20"/>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grpId="0" nodeType="click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2"/>
                                        </p:tgtEl>
                                        <p:attrNameLst>
                                          <p:attrName>ppt_y</p:attrName>
                                        </p:attrNameLst>
                                      </p:cBhvr>
                                      <p:tavLst>
                                        <p:tav tm="0">
                                          <p:val>
                                            <p:strVal val="#ppt_y"/>
                                          </p:val>
                                        </p:tav>
                                        <p:tav tm="100000">
                                          <p:val>
                                            <p:strVal val="#ppt_y"/>
                                          </p:val>
                                        </p:tav>
                                      </p:tavLst>
                                    </p:anim>
                                    <p:anim calcmode="lin" valueType="num">
                                      <p:cBhvr>
                                        <p:cTn id="22"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2"/>
                                        </p:tgtEl>
                                      </p:cBhvr>
                                    </p:animEffect>
                                  </p:childTnLst>
                                </p:cTn>
                              </p:par>
                            </p:childTnLst>
                          </p:cTn>
                        </p:par>
                        <p:par>
                          <p:cTn id="25" fill="hold">
                            <p:stCondLst>
                              <p:cond delay="290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12"/>
                                        </p:tgtEl>
                                      </p:cBhvr>
                                    </p:animEffect>
                                    <p:animScale>
                                      <p:cBhvr>
                                        <p:cTn id="28"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E36CA4-171F-E5C1-2507-F8BBB3FC9258}"/>
              </a:ext>
            </a:extLst>
          </p:cNvPr>
          <p:cNvSpPr txBox="1"/>
          <p:nvPr/>
        </p:nvSpPr>
        <p:spPr>
          <a:xfrm>
            <a:off x="2286000" y="2139702"/>
            <a:ext cx="4572000" cy="2031325"/>
          </a:xfrm>
          <a:prstGeom prst="rect">
            <a:avLst/>
          </a:prstGeom>
          <a:noFill/>
        </p:spPr>
        <p:txBody>
          <a:bodyPr wrap="square">
            <a:spAutoFit/>
          </a:bodyPr>
          <a:lstStyle/>
          <a:p>
            <a:r>
              <a:rPr lang="zh-CN" altLang="en-US" b="1" dirty="0">
                <a:solidFill>
                  <a:schemeClr val="accent1"/>
                </a:solidFill>
              </a:rPr>
              <a:t>因此，在实际应用中需要根据具体情况来选择是否使用</a:t>
            </a:r>
            <a:r>
              <a:rPr lang="en-US" altLang="zh-CN" b="1" dirty="0">
                <a:solidFill>
                  <a:schemeClr val="accent1"/>
                </a:solidFill>
              </a:rPr>
              <a:t>Floyd</a:t>
            </a:r>
            <a:r>
              <a:rPr lang="zh-CN" altLang="en-US" b="1" dirty="0">
                <a:solidFill>
                  <a:schemeClr val="accent1"/>
                </a:solidFill>
              </a:rPr>
              <a:t>算法。</a:t>
            </a:r>
            <a:endParaRPr lang="en-US" altLang="zh-CN" b="1" dirty="0">
              <a:solidFill>
                <a:schemeClr val="accent1"/>
              </a:solidFill>
            </a:endParaRPr>
          </a:p>
          <a:p>
            <a:r>
              <a:rPr lang="en-US" altLang="zh-CN" b="1" dirty="0">
                <a:solidFill>
                  <a:schemeClr val="accent1"/>
                </a:solidFill>
              </a:rPr>
              <a:t>      </a:t>
            </a:r>
            <a:r>
              <a:rPr lang="zh-CN" altLang="en-US" b="1" dirty="0">
                <a:solidFill>
                  <a:schemeClr val="accent1"/>
                </a:solidFill>
              </a:rPr>
              <a:t>如果图较大或者需要处理有向图、负权边等复杂情况，</a:t>
            </a:r>
            <a:r>
              <a:rPr lang="en-US" altLang="zh-CN" b="1" dirty="0">
                <a:solidFill>
                  <a:schemeClr val="accent1"/>
                </a:solidFill>
              </a:rPr>
              <a:t>Floyd</a:t>
            </a:r>
            <a:r>
              <a:rPr lang="zh-CN" altLang="en-US" b="1" dirty="0">
                <a:solidFill>
                  <a:schemeClr val="accent1"/>
                </a:solidFill>
              </a:rPr>
              <a:t>算法是一种很好的选择；如果图比较稀疏或者对时间复杂度和空间复杂度有较高要求，可以考虑使用其他最短路径算法来解决问题。</a:t>
            </a:r>
          </a:p>
        </p:txBody>
      </p:sp>
      <p:sp>
        <p:nvSpPr>
          <p:cNvPr id="5" name="文本框 4">
            <a:extLst>
              <a:ext uri="{FF2B5EF4-FFF2-40B4-BE49-F238E27FC236}">
                <a16:creationId xmlns:a16="http://schemas.microsoft.com/office/drawing/2014/main" id="{5AAAF710-6F52-6A8B-251D-80E5768771A0}"/>
              </a:ext>
            </a:extLst>
          </p:cNvPr>
          <p:cNvSpPr txBox="1"/>
          <p:nvPr/>
        </p:nvSpPr>
        <p:spPr>
          <a:xfrm>
            <a:off x="2627784" y="1131590"/>
            <a:ext cx="4572000" cy="523220"/>
          </a:xfrm>
          <a:prstGeom prst="rect">
            <a:avLst/>
          </a:prstGeom>
          <a:noFill/>
        </p:spPr>
        <p:txBody>
          <a:bodyPr wrap="square">
            <a:spAutoFit/>
          </a:bodyPr>
          <a:lstStyle/>
          <a:p>
            <a:r>
              <a:rPr lang="en-US" altLang="zh-CN" sz="2800" dirty="0">
                <a:solidFill>
                  <a:schemeClr val="accent1"/>
                </a:solidFill>
              </a:rPr>
              <a:t>Floyd</a:t>
            </a:r>
            <a:r>
              <a:rPr lang="zh-CN" altLang="en-US" sz="2800" dirty="0">
                <a:solidFill>
                  <a:schemeClr val="accent1"/>
                </a:solidFill>
              </a:rPr>
              <a:t>算法的使用选择</a:t>
            </a:r>
          </a:p>
        </p:txBody>
      </p:sp>
      <p:pic>
        <p:nvPicPr>
          <p:cNvPr id="2" name="图片 1">
            <a:extLst>
              <a:ext uri="{FF2B5EF4-FFF2-40B4-BE49-F238E27FC236}">
                <a16:creationId xmlns:a16="http://schemas.microsoft.com/office/drawing/2014/main" id="{4D318532-AA10-4CB6-A8B0-DD9E9EC887BF}"/>
              </a:ext>
            </a:extLst>
          </p:cNvPr>
          <p:cNvPicPr>
            <a:picLocks noChangeAspect="1"/>
          </p:cNvPicPr>
          <p:nvPr/>
        </p:nvPicPr>
        <p:blipFill>
          <a:blip r:embed="rId2"/>
          <a:stretch>
            <a:fillRect/>
          </a:stretch>
        </p:blipFill>
        <p:spPr>
          <a:xfrm>
            <a:off x="179512" y="3003798"/>
            <a:ext cx="1995686" cy="1995686"/>
          </a:xfrm>
          <a:prstGeom prst="rect">
            <a:avLst/>
          </a:prstGeom>
        </p:spPr>
      </p:pic>
    </p:spTree>
    <p:extLst>
      <p:ext uri="{BB962C8B-B14F-4D97-AF65-F5344CB8AC3E}">
        <p14:creationId xmlns:p14="http://schemas.microsoft.com/office/powerpoint/2010/main" val="37322267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141F869-C5D9-7EFD-F814-F604F245C9B5}"/>
              </a:ext>
            </a:extLst>
          </p:cNvPr>
          <p:cNvSpPr txBox="1"/>
          <p:nvPr/>
        </p:nvSpPr>
        <p:spPr>
          <a:xfrm>
            <a:off x="467544" y="673778"/>
            <a:ext cx="4572000" cy="4247317"/>
          </a:xfrm>
          <a:prstGeom prst="rect">
            <a:avLst/>
          </a:prstGeom>
          <a:noFill/>
        </p:spPr>
        <p:txBody>
          <a:bodyPr wrap="square">
            <a:spAutoFit/>
          </a:bodyPr>
          <a:lstStyle/>
          <a:p>
            <a:r>
              <a:rPr lang="zh-CN" altLang="en-US" dirty="0">
                <a:solidFill>
                  <a:schemeClr val="accent1"/>
                </a:solidFill>
              </a:rPr>
              <a:t>下面是简单的</a:t>
            </a:r>
            <a:r>
              <a:rPr lang="en-US" altLang="zh-CN" dirty="0">
                <a:solidFill>
                  <a:schemeClr val="accent1"/>
                </a:solidFill>
              </a:rPr>
              <a:t>C</a:t>
            </a:r>
            <a:r>
              <a:rPr lang="zh-CN" altLang="en-US" dirty="0">
                <a:solidFill>
                  <a:schemeClr val="accent1"/>
                </a:solidFill>
              </a:rPr>
              <a:t>语言</a:t>
            </a:r>
            <a:r>
              <a:rPr lang="en-US" altLang="zh-CN" dirty="0">
                <a:solidFill>
                  <a:schemeClr val="accent1"/>
                </a:solidFill>
              </a:rPr>
              <a:t>Floyd</a:t>
            </a:r>
            <a:r>
              <a:rPr lang="zh-CN" altLang="en-US" dirty="0">
                <a:solidFill>
                  <a:schemeClr val="accent1"/>
                </a:solidFill>
              </a:rPr>
              <a:t>算法代码</a:t>
            </a:r>
            <a:endParaRPr lang="en-US" altLang="zh-CN" dirty="0">
              <a:solidFill>
                <a:schemeClr val="accent1"/>
              </a:solidFill>
            </a:endParaRPr>
          </a:p>
          <a:p>
            <a:endParaRPr lang="en-US" altLang="zh-CN" sz="1400" dirty="0">
              <a:solidFill>
                <a:schemeClr val="accent1"/>
              </a:solidFill>
            </a:endParaRPr>
          </a:p>
          <a:p>
            <a:endParaRPr lang="zh-CN" altLang="en-US" sz="1400" dirty="0">
              <a:solidFill>
                <a:schemeClr val="accent1"/>
              </a:solidFill>
            </a:endParaRPr>
          </a:p>
          <a:p>
            <a:r>
              <a:rPr lang="en-US" altLang="zh-CN" sz="1400" dirty="0">
                <a:solidFill>
                  <a:schemeClr val="accent1"/>
                </a:solidFill>
              </a:rPr>
              <a:t>#define N 100</a:t>
            </a:r>
          </a:p>
          <a:p>
            <a:r>
              <a:rPr lang="en-US" altLang="zh-CN" sz="1400" dirty="0">
                <a:solidFill>
                  <a:schemeClr val="accent1"/>
                </a:solidFill>
              </a:rPr>
              <a:t>#define INF 1000000</a:t>
            </a:r>
          </a:p>
          <a:p>
            <a:r>
              <a:rPr lang="en-US" altLang="zh-CN" sz="1400" dirty="0">
                <a:solidFill>
                  <a:schemeClr val="accent1"/>
                </a:solidFill>
              </a:rPr>
              <a:t>int </a:t>
            </a:r>
            <a:r>
              <a:rPr lang="en-US" altLang="zh-CN" sz="1400" dirty="0" err="1">
                <a:solidFill>
                  <a:schemeClr val="accent1"/>
                </a:solidFill>
              </a:rPr>
              <a:t>dist</a:t>
            </a:r>
            <a:r>
              <a:rPr lang="en-US" altLang="zh-CN" sz="1400" dirty="0">
                <a:solidFill>
                  <a:schemeClr val="accent1"/>
                </a:solidFill>
              </a:rPr>
              <a:t>[N][N]; //</a:t>
            </a:r>
            <a:r>
              <a:rPr lang="zh-CN" altLang="en-US" sz="1400" dirty="0">
                <a:solidFill>
                  <a:schemeClr val="accent1"/>
                </a:solidFill>
              </a:rPr>
              <a:t>邻接矩阵存储图</a:t>
            </a:r>
          </a:p>
          <a:p>
            <a:r>
              <a:rPr lang="en-US" altLang="zh-CN" sz="1400" dirty="0">
                <a:solidFill>
                  <a:schemeClr val="accent1"/>
                </a:solidFill>
              </a:rPr>
              <a:t>int min(int a, int b) {</a:t>
            </a:r>
          </a:p>
          <a:p>
            <a:r>
              <a:rPr lang="en-US" altLang="zh-CN" sz="1400" dirty="0">
                <a:solidFill>
                  <a:schemeClr val="accent1"/>
                </a:solidFill>
              </a:rPr>
              <a:t>    return a &lt; b ? a : b;</a:t>
            </a:r>
          </a:p>
          <a:p>
            <a:r>
              <a:rPr lang="en-US" altLang="zh-CN" sz="1400" dirty="0">
                <a:solidFill>
                  <a:schemeClr val="accent1"/>
                </a:solidFill>
              </a:rPr>
              <a:t>}</a:t>
            </a:r>
          </a:p>
          <a:p>
            <a:r>
              <a:rPr lang="en-US" altLang="zh-CN" sz="1400" dirty="0">
                <a:solidFill>
                  <a:schemeClr val="accent1"/>
                </a:solidFill>
              </a:rPr>
              <a:t>void </a:t>
            </a:r>
            <a:r>
              <a:rPr lang="en-US" altLang="zh-CN" sz="1400" dirty="0" err="1">
                <a:solidFill>
                  <a:schemeClr val="accent1"/>
                </a:solidFill>
              </a:rPr>
              <a:t>floyd</a:t>
            </a:r>
            <a:r>
              <a:rPr lang="en-US" altLang="zh-CN" sz="1400" dirty="0">
                <a:solidFill>
                  <a:schemeClr val="accent1"/>
                </a:solidFill>
              </a:rPr>
              <a:t>(int n) {</a:t>
            </a:r>
          </a:p>
          <a:p>
            <a:r>
              <a:rPr lang="en-US" altLang="zh-CN" sz="1400" dirty="0">
                <a:solidFill>
                  <a:schemeClr val="accent1"/>
                </a:solidFill>
              </a:rPr>
              <a:t>    for(int k=0; k&lt;n; k++) {//</a:t>
            </a:r>
            <a:r>
              <a:rPr lang="zh-CN" altLang="en-US" sz="1400" dirty="0">
                <a:solidFill>
                  <a:schemeClr val="accent1"/>
                </a:solidFill>
              </a:rPr>
              <a:t>遍历中间点</a:t>
            </a:r>
          </a:p>
          <a:p>
            <a:r>
              <a:rPr lang="zh-CN" altLang="en-US" sz="1400" dirty="0">
                <a:solidFill>
                  <a:schemeClr val="accent1"/>
                </a:solidFill>
              </a:rPr>
              <a:t>        </a:t>
            </a:r>
            <a:r>
              <a:rPr lang="en-US" altLang="zh-CN" sz="1400" dirty="0">
                <a:solidFill>
                  <a:schemeClr val="accent1"/>
                </a:solidFill>
              </a:rPr>
              <a:t>for(int </a:t>
            </a:r>
            <a:r>
              <a:rPr lang="en-US" altLang="zh-CN" sz="1400" dirty="0" err="1">
                <a:solidFill>
                  <a:schemeClr val="accent1"/>
                </a:solidFill>
              </a:rPr>
              <a:t>i</a:t>
            </a:r>
            <a:r>
              <a:rPr lang="en-US" altLang="zh-CN" sz="1400" dirty="0">
                <a:solidFill>
                  <a:schemeClr val="accent1"/>
                </a:solidFill>
              </a:rPr>
              <a:t>=0; </a:t>
            </a:r>
            <a:r>
              <a:rPr lang="en-US" altLang="zh-CN" sz="1400" dirty="0" err="1">
                <a:solidFill>
                  <a:schemeClr val="accent1"/>
                </a:solidFill>
              </a:rPr>
              <a:t>i</a:t>
            </a:r>
            <a:r>
              <a:rPr lang="en-US" altLang="zh-CN" sz="1400" dirty="0">
                <a:solidFill>
                  <a:schemeClr val="accent1"/>
                </a:solidFill>
              </a:rPr>
              <a:t>&lt;n; </a:t>
            </a:r>
            <a:r>
              <a:rPr lang="en-US" altLang="zh-CN" sz="1400" dirty="0" err="1">
                <a:solidFill>
                  <a:schemeClr val="accent1"/>
                </a:solidFill>
              </a:rPr>
              <a:t>i</a:t>
            </a:r>
            <a:r>
              <a:rPr lang="en-US" altLang="zh-CN" sz="1400" dirty="0">
                <a:solidFill>
                  <a:schemeClr val="accent1"/>
                </a:solidFill>
              </a:rPr>
              <a:t>++) {//</a:t>
            </a:r>
            <a:r>
              <a:rPr lang="zh-CN" altLang="en-US" sz="1400" dirty="0">
                <a:solidFill>
                  <a:schemeClr val="accent1"/>
                </a:solidFill>
              </a:rPr>
              <a:t>遍历出发点</a:t>
            </a:r>
          </a:p>
          <a:p>
            <a:r>
              <a:rPr lang="zh-CN" altLang="en-US" sz="1400" dirty="0">
                <a:solidFill>
                  <a:schemeClr val="accent1"/>
                </a:solidFill>
              </a:rPr>
              <a:t>            </a:t>
            </a:r>
            <a:r>
              <a:rPr lang="en-US" altLang="zh-CN" sz="1400" dirty="0">
                <a:solidFill>
                  <a:schemeClr val="accent1"/>
                </a:solidFill>
              </a:rPr>
              <a:t>for(int j=0; j&lt;n; </a:t>
            </a:r>
            <a:r>
              <a:rPr lang="en-US" altLang="zh-CN" sz="1400" dirty="0" err="1">
                <a:solidFill>
                  <a:schemeClr val="accent1"/>
                </a:solidFill>
              </a:rPr>
              <a:t>j++</a:t>
            </a:r>
            <a:r>
              <a:rPr lang="en-US" altLang="zh-CN" sz="1400" dirty="0">
                <a:solidFill>
                  <a:schemeClr val="accent1"/>
                </a:solidFill>
              </a:rPr>
              <a:t>) {//</a:t>
            </a:r>
            <a:r>
              <a:rPr lang="zh-CN" altLang="en-US" sz="1400" dirty="0">
                <a:solidFill>
                  <a:schemeClr val="accent1"/>
                </a:solidFill>
              </a:rPr>
              <a:t>遍历到达点</a:t>
            </a:r>
          </a:p>
          <a:p>
            <a:r>
              <a:rPr lang="zh-CN" altLang="en-US" sz="1400" dirty="0">
                <a:solidFill>
                  <a:schemeClr val="accent1"/>
                </a:solidFill>
              </a:rPr>
              <a:t>                </a:t>
            </a:r>
            <a:r>
              <a:rPr lang="en-US" altLang="zh-CN" sz="1400" dirty="0" err="1">
                <a:solidFill>
                  <a:schemeClr val="accent1"/>
                </a:solidFill>
              </a:rPr>
              <a:t>dist</a:t>
            </a:r>
            <a:r>
              <a:rPr lang="en-US" altLang="zh-CN" sz="1400" dirty="0">
                <a:solidFill>
                  <a:schemeClr val="accent1"/>
                </a:solidFill>
              </a:rPr>
              <a:t>[</a:t>
            </a:r>
            <a:r>
              <a:rPr lang="en-US" altLang="zh-CN" sz="1400" dirty="0" err="1">
                <a:solidFill>
                  <a:schemeClr val="accent1"/>
                </a:solidFill>
              </a:rPr>
              <a:t>i</a:t>
            </a:r>
            <a:r>
              <a:rPr lang="en-US" altLang="zh-CN" sz="1400" dirty="0">
                <a:solidFill>
                  <a:schemeClr val="accent1"/>
                </a:solidFill>
              </a:rPr>
              <a:t>][j] = min(</a:t>
            </a:r>
            <a:r>
              <a:rPr lang="en-US" altLang="zh-CN" sz="1400" dirty="0" err="1">
                <a:solidFill>
                  <a:schemeClr val="accent1"/>
                </a:solidFill>
              </a:rPr>
              <a:t>dist</a:t>
            </a:r>
            <a:r>
              <a:rPr lang="en-US" altLang="zh-CN" sz="1400" dirty="0">
                <a:solidFill>
                  <a:schemeClr val="accent1"/>
                </a:solidFill>
              </a:rPr>
              <a:t>[</a:t>
            </a:r>
            <a:r>
              <a:rPr lang="en-US" altLang="zh-CN" sz="1400" dirty="0" err="1">
                <a:solidFill>
                  <a:schemeClr val="accent1"/>
                </a:solidFill>
              </a:rPr>
              <a:t>i</a:t>
            </a:r>
            <a:r>
              <a:rPr lang="en-US" altLang="zh-CN" sz="1400" dirty="0">
                <a:solidFill>
                  <a:schemeClr val="accent1"/>
                </a:solidFill>
              </a:rPr>
              <a:t>][j], </a:t>
            </a:r>
            <a:r>
              <a:rPr lang="en-US" altLang="zh-CN" sz="1400" dirty="0" err="1">
                <a:solidFill>
                  <a:schemeClr val="accent1"/>
                </a:solidFill>
              </a:rPr>
              <a:t>dist</a:t>
            </a:r>
            <a:r>
              <a:rPr lang="en-US" altLang="zh-CN" sz="1400" dirty="0">
                <a:solidFill>
                  <a:schemeClr val="accent1"/>
                </a:solidFill>
              </a:rPr>
              <a:t>[</a:t>
            </a:r>
            <a:r>
              <a:rPr lang="en-US" altLang="zh-CN" sz="1400" dirty="0" err="1">
                <a:solidFill>
                  <a:schemeClr val="accent1"/>
                </a:solidFill>
              </a:rPr>
              <a:t>i</a:t>
            </a:r>
            <a:r>
              <a:rPr lang="en-US" altLang="zh-CN" sz="1400" dirty="0">
                <a:solidFill>
                  <a:schemeClr val="accent1"/>
                </a:solidFill>
              </a:rPr>
              <a:t>][k] + </a:t>
            </a:r>
            <a:r>
              <a:rPr lang="en-US" altLang="zh-CN" sz="1400" dirty="0" err="1">
                <a:solidFill>
                  <a:schemeClr val="accent1"/>
                </a:solidFill>
              </a:rPr>
              <a:t>dist</a:t>
            </a:r>
            <a:r>
              <a:rPr lang="en-US" altLang="zh-CN" sz="1400" dirty="0">
                <a:solidFill>
                  <a:schemeClr val="accent1"/>
                </a:solidFill>
              </a:rPr>
              <a:t>[k][j]);//</a:t>
            </a:r>
            <a:r>
              <a:rPr lang="zh-CN" altLang="en-US" sz="1400" dirty="0">
                <a:solidFill>
                  <a:schemeClr val="accent1"/>
                </a:solidFill>
              </a:rPr>
              <a:t>更新最短路径</a:t>
            </a:r>
          </a:p>
          <a:p>
            <a:r>
              <a:rPr lang="zh-CN" altLang="en-US" sz="1400" dirty="0">
                <a:solidFill>
                  <a:schemeClr val="accent1"/>
                </a:solidFill>
              </a:rPr>
              <a:t>            </a:t>
            </a:r>
            <a:r>
              <a:rPr lang="en-US" altLang="zh-CN" sz="1400" dirty="0">
                <a:solidFill>
                  <a:schemeClr val="accent1"/>
                </a:solidFill>
              </a:rPr>
              <a:t>}</a:t>
            </a:r>
          </a:p>
          <a:p>
            <a:r>
              <a:rPr lang="en-US" altLang="zh-CN" sz="1400" dirty="0">
                <a:solidFill>
                  <a:schemeClr val="accent1"/>
                </a:solidFill>
              </a:rPr>
              <a:t>        }</a:t>
            </a:r>
          </a:p>
          <a:p>
            <a:r>
              <a:rPr lang="en-US" altLang="zh-CN" sz="1400" dirty="0">
                <a:solidFill>
                  <a:schemeClr val="accent1"/>
                </a:solidFill>
              </a:rPr>
              <a:t>    }</a:t>
            </a:r>
          </a:p>
          <a:p>
            <a:r>
              <a:rPr lang="en-US" altLang="zh-CN" sz="1400" dirty="0">
                <a:solidFill>
                  <a:schemeClr val="accent1"/>
                </a:solidFill>
              </a:rPr>
              <a:t>}</a:t>
            </a:r>
            <a:endParaRPr lang="en-US" altLang="zh-CN" dirty="0">
              <a:solidFill>
                <a:schemeClr val="accent1"/>
              </a:solidFill>
            </a:endParaRPr>
          </a:p>
        </p:txBody>
      </p:sp>
      <p:pic>
        <p:nvPicPr>
          <p:cNvPr id="4" name="图片 3">
            <a:extLst>
              <a:ext uri="{FF2B5EF4-FFF2-40B4-BE49-F238E27FC236}">
                <a16:creationId xmlns:a16="http://schemas.microsoft.com/office/drawing/2014/main" id="{10A5015A-F1D9-9C73-9177-7B926E76C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1046700"/>
            <a:ext cx="3344302" cy="3050100"/>
          </a:xfrm>
          <a:prstGeom prst="rect">
            <a:avLst/>
          </a:prstGeom>
        </p:spPr>
      </p:pic>
    </p:spTree>
    <p:extLst>
      <p:ext uri="{BB962C8B-B14F-4D97-AF65-F5344CB8AC3E}">
        <p14:creationId xmlns:p14="http://schemas.microsoft.com/office/powerpoint/2010/main" val="28753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89331AC-1B53-E280-2219-407B59D92235}"/>
              </a:ext>
            </a:extLst>
          </p:cNvPr>
          <p:cNvPicPr>
            <a:picLocks noChangeAspect="1"/>
          </p:cNvPicPr>
          <p:nvPr/>
        </p:nvPicPr>
        <p:blipFill rotWithShape="1">
          <a:blip r:embed="rId3">
            <a:extLst>
              <a:ext uri="{28A0092B-C50C-407E-A947-70E740481C1C}">
                <a14:useLocalDpi xmlns:a14="http://schemas.microsoft.com/office/drawing/2010/main" val="0"/>
              </a:ext>
            </a:extLst>
          </a:blip>
          <a:srcRect r="11192"/>
          <a:stretch/>
        </p:blipFill>
        <p:spPr>
          <a:xfrm>
            <a:off x="8319" y="0"/>
            <a:ext cx="9135681" cy="5143500"/>
          </a:xfrm>
          <a:prstGeom prst="rect">
            <a:avLst/>
          </a:prstGeom>
        </p:spPr>
      </p:pic>
      <p:sp>
        <p:nvSpPr>
          <p:cNvPr id="18" name="椭圆 17"/>
          <p:cNvSpPr/>
          <p:nvPr/>
        </p:nvSpPr>
        <p:spPr>
          <a:xfrm>
            <a:off x="2555776" y="771550"/>
            <a:ext cx="3744416" cy="3744416"/>
          </a:xfrm>
          <a:prstGeom prst="ellipse">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文本框 3">
            <a:extLst>
              <a:ext uri="{FF2B5EF4-FFF2-40B4-BE49-F238E27FC236}">
                <a16:creationId xmlns:a16="http://schemas.microsoft.com/office/drawing/2014/main" id="{CAFE744D-4A1C-5D57-52BB-1D7BB7322C86}"/>
              </a:ext>
            </a:extLst>
          </p:cNvPr>
          <p:cNvSpPr txBox="1"/>
          <p:nvPr/>
        </p:nvSpPr>
        <p:spPr>
          <a:xfrm>
            <a:off x="2771800" y="2187029"/>
            <a:ext cx="3600400" cy="769441"/>
          </a:xfrm>
          <a:prstGeom prst="rect">
            <a:avLst/>
          </a:prstGeom>
          <a:noFill/>
        </p:spPr>
        <p:txBody>
          <a:bodyPr wrap="square">
            <a:spAutoFit/>
          </a:bodyPr>
          <a:lstStyle/>
          <a:p>
            <a:r>
              <a:rPr lang="en-US" altLang="zh-CN" sz="4400" dirty="0">
                <a:solidFill>
                  <a:schemeClr val="accent1">
                    <a:lumMod val="75000"/>
                  </a:schemeClr>
                </a:solidFill>
              </a:rPr>
              <a:t>Dijkstra</a:t>
            </a:r>
            <a:r>
              <a:rPr lang="zh-CN" altLang="en-US" sz="4400" dirty="0">
                <a:solidFill>
                  <a:schemeClr val="accent1">
                    <a:lumMod val="75000"/>
                  </a:schemeClr>
                </a:solidFill>
              </a:rPr>
              <a:t>算法</a:t>
            </a:r>
          </a:p>
        </p:txBody>
      </p:sp>
    </p:spTree>
    <p:extLst>
      <p:ext uri="{BB962C8B-B14F-4D97-AF65-F5344CB8AC3E}">
        <p14:creationId xmlns:p14="http://schemas.microsoft.com/office/powerpoint/2010/main" val="1765051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289CE5D-73E7-A433-713A-4119AF6A87B5}"/>
              </a:ext>
            </a:extLst>
          </p:cNvPr>
          <p:cNvSpPr txBox="1"/>
          <p:nvPr/>
        </p:nvSpPr>
        <p:spPr>
          <a:xfrm>
            <a:off x="467544" y="416153"/>
            <a:ext cx="4572000" cy="1938992"/>
          </a:xfrm>
          <a:prstGeom prst="rect">
            <a:avLst/>
          </a:prstGeom>
          <a:noFill/>
        </p:spPr>
        <p:txBody>
          <a:bodyPr wrap="square">
            <a:spAutoFit/>
          </a:bodyPr>
          <a:lstStyle/>
          <a:p>
            <a:r>
              <a:rPr lang="zh-CN" altLang="en-US" sz="2000" b="1" dirty="0">
                <a:solidFill>
                  <a:schemeClr val="accent1">
                    <a:lumMod val="75000"/>
                  </a:schemeClr>
                </a:solidFill>
              </a:rPr>
              <a:t>算法简介</a:t>
            </a:r>
            <a:endParaRPr lang="en-US" altLang="zh-CN" sz="2000" b="1" dirty="0">
              <a:solidFill>
                <a:schemeClr val="accent1">
                  <a:lumMod val="75000"/>
                </a:schemeClr>
              </a:solidFill>
            </a:endParaRPr>
          </a:p>
          <a:p>
            <a:endParaRPr lang="zh-CN" altLang="en-US" sz="2000" b="1" dirty="0">
              <a:solidFill>
                <a:schemeClr val="accent1">
                  <a:lumMod val="75000"/>
                </a:schemeClr>
              </a:solidFill>
            </a:endParaRPr>
          </a:p>
          <a:p>
            <a:r>
              <a:rPr lang="en-US" altLang="zh-CN" sz="1600" b="1" dirty="0">
                <a:solidFill>
                  <a:schemeClr val="accent1">
                    <a:lumMod val="75000"/>
                  </a:schemeClr>
                </a:solidFill>
              </a:rPr>
              <a:t>Dijkstra</a:t>
            </a:r>
            <a:r>
              <a:rPr lang="zh-CN" altLang="en-US" sz="1600" b="1" dirty="0">
                <a:solidFill>
                  <a:schemeClr val="accent1">
                    <a:lumMod val="75000"/>
                  </a:schemeClr>
                </a:solidFill>
              </a:rPr>
              <a:t>算法是一种用于解决带权重有向图或无向图的单源最短路径问题的贪心算法。该算法的基本思想是从源节点开始，依次对各个节点进行遍历，计算源节点到每个节点的最短路径，最终得到源节点到所有节点的最短路径。</a:t>
            </a:r>
          </a:p>
        </p:txBody>
      </p:sp>
      <p:sp>
        <p:nvSpPr>
          <p:cNvPr id="5" name="文本框 4">
            <a:extLst>
              <a:ext uri="{FF2B5EF4-FFF2-40B4-BE49-F238E27FC236}">
                <a16:creationId xmlns:a16="http://schemas.microsoft.com/office/drawing/2014/main" id="{C0A714DE-1069-F9CE-3E66-54C47FB924A4}"/>
              </a:ext>
            </a:extLst>
          </p:cNvPr>
          <p:cNvSpPr txBox="1"/>
          <p:nvPr/>
        </p:nvSpPr>
        <p:spPr>
          <a:xfrm>
            <a:off x="467544" y="2355145"/>
            <a:ext cx="8208912" cy="2616101"/>
          </a:xfrm>
          <a:prstGeom prst="rect">
            <a:avLst/>
          </a:prstGeom>
          <a:noFill/>
        </p:spPr>
        <p:txBody>
          <a:bodyPr wrap="square">
            <a:spAutoFit/>
          </a:bodyPr>
          <a:lstStyle/>
          <a:p>
            <a:r>
              <a:rPr lang="zh-CN" altLang="en-US" sz="2400" b="1" dirty="0">
                <a:solidFill>
                  <a:schemeClr val="accent1">
                    <a:lumMod val="75000"/>
                  </a:schemeClr>
                </a:solidFill>
              </a:rPr>
              <a:t>实现过程</a:t>
            </a:r>
            <a:endParaRPr lang="en-US" altLang="zh-CN" sz="2400" b="1" dirty="0">
              <a:solidFill>
                <a:schemeClr val="accent1">
                  <a:lumMod val="75000"/>
                </a:schemeClr>
              </a:solidFill>
            </a:endParaRPr>
          </a:p>
          <a:p>
            <a:endParaRPr lang="zh-CN" altLang="en-US" sz="1400" b="1" dirty="0">
              <a:solidFill>
                <a:schemeClr val="accent1">
                  <a:lumMod val="75000"/>
                </a:schemeClr>
              </a:solidFill>
            </a:endParaRPr>
          </a:p>
          <a:p>
            <a:r>
              <a:rPr lang="zh-CN" altLang="en-US" b="1" dirty="0">
                <a:solidFill>
                  <a:schemeClr val="accent1">
                    <a:lumMod val="75000"/>
                  </a:schemeClr>
                </a:solidFill>
              </a:rPr>
              <a:t>将结点分成两个集合：已确定最短路长度的点集（记为</a:t>
            </a:r>
            <a:r>
              <a:rPr lang="en-US" altLang="zh-CN" b="1" dirty="0">
                <a:solidFill>
                  <a:schemeClr val="accent1">
                    <a:lumMod val="75000"/>
                  </a:schemeClr>
                </a:solidFill>
              </a:rPr>
              <a:t>S</a:t>
            </a:r>
            <a:r>
              <a:rPr lang="zh-CN" altLang="en-US" b="1" dirty="0">
                <a:solidFill>
                  <a:schemeClr val="accent1">
                    <a:lumMod val="75000"/>
                  </a:schemeClr>
                </a:solidFill>
              </a:rPr>
              <a:t>集合）的和未确定最短路长度的点集（记为</a:t>
            </a:r>
            <a:r>
              <a:rPr lang="en-US" altLang="zh-CN" b="1" dirty="0">
                <a:solidFill>
                  <a:schemeClr val="accent1">
                    <a:lumMod val="75000"/>
                  </a:schemeClr>
                </a:solidFill>
              </a:rPr>
              <a:t>T</a:t>
            </a:r>
            <a:r>
              <a:rPr lang="zh-CN" altLang="en-US" b="1" dirty="0">
                <a:solidFill>
                  <a:schemeClr val="accent1">
                    <a:lumMod val="75000"/>
                  </a:schemeClr>
                </a:solidFill>
              </a:rPr>
              <a:t>集合）。一开始所有的点都属于</a:t>
            </a:r>
            <a:r>
              <a:rPr lang="en-US" altLang="zh-CN" b="1" dirty="0">
                <a:solidFill>
                  <a:schemeClr val="accent1">
                    <a:lumMod val="75000"/>
                  </a:schemeClr>
                </a:solidFill>
              </a:rPr>
              <a:t>T</a:t>
            </a:r>
            <a:r>
              <a:rPr lang="zh-CN" altLang="en-US" b="1" dirty="0">
                <a:solidFill>
                  <a:schemeClr val="accent1">
                    <a:lumMod val="75000"/>
                  </a:schemeClr>
                </a:solidFill>
              </a:rPr>
              <a:t>集合。</a:t>
            </a:r>
          </a:p>
          <a:p>
            <a:r>
              <a:rPr lang="zh-CN" altLang="en-US" b="1" dirty="0">
                <a:solidFill>
                  <a:schemeClr val="accent1">
                    <a:lumMod val="75000"/>
                  </a:schemeClr>
                </a:solidFill>
              </a:rPr>
              <a:t>初始化</a:t>
            </a:r>
            <a:r>
              <a:rPr lang="en-US" altLang="zh-CN" b="1" dirty="0">
                <a:solidFill>
                  <a:schemeClr val="accent1">
                    <a:lumMod val="75000"/>
                  </a:schemeClr>
                </a:solidFill>
              </a:rPr>
              <a:t>dis(s)=0 </a:t>
            </a:r>
            <a:r>
              <a:rPr lang="zh-CN" altLang="en-US" b="1" dirty="0">
                <a:solidFill>
                  <a:schemeClr val="accent1">
                    <a:lumMod val="75000"/>
                  </a:schemeClr>
                </a:solidFill>
              </a:rPr>
              <a:t>，其他点的</a:t>
            </a:r>
            <a:r>
              <a:rPr lang="en-US" altLang="zh-CN" b="1" dirty="0">
                <a:solidFill>
                  <a:schemeClr val="accent1">
                    <a:lumMod val="75000"/>
                  </a:schemeClr>
                </a:solidFill>
              </a:rPr>
              <a:t>dis</a:t>
            </a:r>
            <a:r>
              <a:rPr lang="zh-CN" altLang="en-US" b="1" dirty="0">
                <a:solidFill>
                  <a:schemeClr val="accent1">
                    <a:lumMod val="75000"/>
                  </a:schemeClr>
                </a:solidFill>
              </a:rPr>
              <a:t>均为正无穷大  。</a:t>
            </a:r>
          </a:p>
          <a:p>
            <a:r>
              <a:rPr lang="zh-CN" altLang="en-US" b="1" dirty="0">
                <a:solidFill>
                  <a:schemeClr val="accent1">
                    <a:lumMod val="75000"/>
                  </a:schemeClr>
                </a:solidFill>
              </a:rPr>
              <a:t>然后重复这些操作：</a:t>
            </a:r>
          </a:p>
          <a:p>
            <a:r>
              <a:rPr lang="en-US" altLang="zh-CN" b="1" dirty="0">
                <a:solidFill>
                  <a:schemeClr val="accent1">
                    <a:lumMod val="75000"/>
                  </a:schemeClr>
                </a:solidFill>
              </a:rPr>
              <a:t>1.</a:t>
            </a:r>
            <a:r>
              <a:rPr lang="zh-CN" altLang="en-US" b="1" dirty="0">
                <a:solidFill>
                  <a:schemeClr val="accent1">
                    <a:lumMod val="75000"/>
                  </a:schemeClr>
                </a:solidFill>
              </a:rPr>
              <a:t>从</a:t>
            </a:r>
            <a:r>
              <a:rPr lang="en-US" altLang="zh-CN" b="1" dirty="0">
                <a:solidFill>
                  <a:schemeClr val="accent1">
                    <a:lumMod val="75000"/>
                  </a:schemeClr>
                </a:solidFill>
              </a:rPr>
              <a:t>T</a:t>
            </a:r>
            <a:r>
              <a:rPr lang="zh-CN" altLang="en-US" b="1" dirty="0">
                <a:solidFill>
                  <a:schemeClr val="accent1">
                    <a:lumMod val="75000"/>
                  </a:schemeClr>
                </a:solidFill>
              </a:rPr>
              <a:t>集合中，选取一个最短路长度最小的结点，移到</a:t>
            </a:r>
            <a:r>
              <a:rPr lang="en-US" altLang="zh-CN" b="1" dirty="0">
                <a:solidFill>
                  <a:schemeClr val="accent1">
                    <a:lumMod val="75000"/>
                  </a:schemeClr>
                </a:solidFill>
              </a:rPr>
              <a:t>S</a:t>
            </a:r>
            <a:r>
              <a:rPr lang="zh-CN" altLang="en-US" b="1" dirty="0">
                <a:solidFill>
                  <a:schemeClr val="accent1">
                    <a:lumMod val="75000"/>
                  </a:schemeClr>
                </a:solidFill>
              </a:rPr>
              <a:t>集合中。</a:t>
            </a:r>
          </a:p>
          <a:p>
            <a:r>
              <a:rPr lang="en-US" altLang="zh-CN" b="1" dirty="0">
                <a:solidFill>
                  <a:schemeClr val="accent1">
                    <a:lumMod val="75000"/>
                  </a:schemeClr>
                </a:solidFill>
              </a:rPr>
              <a:t>2.</a:t>
            </a:r>
            <a:r>
              <a:rPr lang="zh-CN" altLang="en-US" b="1" dirty="0">
                <a:solidFill>
                  <a:schemeClr val="accent1">
                    <a:lumMod val="75000"/>
                  </a:schemeClr>
                </a:solidFill>
              </a:rPr>
              <a:t>对那些刚刚被加入</a:t>
            </a:r>
            <a:r>
              <a:rPr lang="en-US" altLang="zh-CN" b="1" dirty="0">
                <a:solidFill>
                  <a:schemeClr val="accent1">
                    <a:lumMod val="75000"/>
                  </a:schemeClr>
                </a:solidFill>
              </a:rPr>
              <a:t>S</a:t>
            </a:r>
            <a:r>
              <a:rPr lang="zh-CN" altLang="en-US" b="1" dirty="0">
                <a:solidFill>
                  <a:schemeClr val="accent1">
                    <a:lumMod val="75000"/>
                  </a:schemeClr>
                </a:solidFill>
              </a:rPr>
              <a:t>集合的结点的所有出边执行松弛操作。</a:t>
            </a:r>
          </a:p>
          <a:p>
            <a:r>
              <a:rPr lang="zh-CN" altLang="en-US" b="1" dirty="0">
                <a:solidFill>
                  <a:schemeClr val="accent1">
                    <a:lumMod val="75000"/>
                  </a:schemeClr>
                </a:solidFill>
              </a:rPr>
              <a:t>直到</a:t>
            </a:r>
            <a:r>
              <a:rPr lang="en-US" altLang="zh-CN" b="1" dirty="0">
                <a:solidFill>
                  <a:schemeClr val="accent1">
                    <a:lumMod val="75000"/>
                  </a:schemeClr>
                </a:solidFill>
              </a:rPr>
              <a:t>T</a:t>
            </a:r>
            <a:r>
              <a:rPr lang="zh-CN" altLang="en-US" b="1" dirty="0">
                <a:solidFill>
                  <a:schemeClr val="accent1">
                    <a:lumMod val="75000"/>
                  </a:schemeClr>
                </a:solidFill>
              </a:rPr>
              <a:t>集合为空，算法结束。</a:t>
            </a:r>
          </a:p>
        </p:txBody>
      </p:sp>
      <p:pic>
        <p:nvPicPr>
          <p:cNvPr id="4" name="图片 3">
            <a:extLst>
              <a:ext uri="{FF2B5EF4-FFF2-40B4-BE49-F238E27FC236}">
                <a16:creationId xmlns:a16="http://schemas.microsoft.com/office/drawing/2014/main" id="{17DFC76D-AA9A-4833-AAEF-C809CCF0B572}"/>
              </a:ext>
            </a:extLst>
          </p:cNvPr>
          <p:cNvPicPr>
            <a:picLocks noChangeAspect="1"/>
          </p:cNvPicPr>
          <p:nvPr/>
        </p:nvPicPr>
        <p:blipFill>
          <a:blip r:embed="rId2"/>
          <a:stretch>
            <a:fillRect/>
          </a:stretch>
        </p:blipFill>
        <p:spPr>
          <a:xfrm>
            <a:off x="4957419" y="799716"/>
            <a:ext cx="3849323" cy="1799096"/>
          </a:xfrm>
          <a:prstGeom prst="rect">
            <a:avLst/>
          </a:prstGeom>
        </p:spPr>
      </p:pic>
    </p:spTree>
    <p:extLst>
      <p:ext uri="{BB962C8B-B14F-4D97-AF65-F5344CB8AC3E}">
        <p14:creationId xmlns:p14="http://schemas.microsoft.com/office/powerpoint/2010/main" val="177386110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ED75A5B-5FE4-A782-CE59-05242EC307A6}"/>
              </a:ext>
            </a:extLst>
          </p:cNvPr>
          <p:cNvSpPr txBox="1"/>
          <p:nvPr/>
        </p:nvSpPr>
        <p:spPr>
          <a:xfrm>
            <a:off x="899592" y="1140589"/>
            <a:ext cx="3456384" cy="2923877"/>
          </a:xfrm>
          <a:prstGeom prst="rect">
            <a:avLst/>
          </a:prstGeom>
          <a:noFill/>
        </p:spPr>
        <p:txBody>
          <a:bodyPr wrap="square">
            <a:spAutoFit/>
          </a:bodyPr>
          <a:lstStyle/>
          <a:p>
            <a:r>
              <a:rPr lang="zh-CN" altLang="en-US" sz="2000" dirty="0">
                <a:solidFill>
                  <a:schemeClr val="accent1">
                    <a:lumMod val="75000"/>
                  </a:schemeClr>
                </a:solidFill>
              </a:rPr>
              <a:t>朴素</a:t>
            </a:r>
            <a:r>
              <a:rPr lang="en-US" altLang="zh-CN" sz="2000" dirty="0">
                <a:solidFill>
                  <a:schemeClr val="accent1">
                    <a:lumMod val="75000"/>
                  </a:schemeClr>
                </a:solidFill>
              </a:rPr>
              <a:t>Dijkstra</a:t>
            </a:r>
            <a:r>
              <a:rPr lang="zh-CN" altLang="en-US" sz="2000" dirty="0">
                <a:solidFill>
                  <a:schemeClr val="accent1">
                    <a:lumMod val="75000"/>
                  </a:schemeClr>
                </a:solidFill>
              </a:rPr>
              <a:t>算法</a:t>
            </a:r>
            <a:endParaRPr lang="en-US" altLang="zh-CN" sz="2000" dirty="0">
              <a:solidFill>
                <a:schemeClr val="accent1">
                  <a:lumMod val="75000"/>
                </a:schemeClr>
              </a:solidFill>
            </a:endParaRPr>
          </a:p>
          <a:p>
            <a:endParaRPr lang="en-US" altLang="zh-CN" sz="2000" dirty="0">
              <a:solidFill>
                <a:schemeClr val="accent1">
                  <a:lumMod val="75000"/>
                </a:schemeClr>
              </a:solidFill>
            </a:endParaRPr>
          </a:p>
          <a:p>
            <a:r>
              <a:rPr lang="zh-CN" altLang="en-US" b="1" dirty="0">
                <a:solidFill>
                  <a:schemeClr val="accent1">
                    <a:lumMod val="75000"/>
                  </a:schemeClr>
                </a:solidFill>
              </a:rPr>
              <a:t>时间复杂度：不使用任何数据结构进行维护，每次 </a:t>
            </a:r>
            <a:r>
              <a:rPr lang="en-US" altLang="zh-CN" b="1" dirty="0">
                <a:solidFill>
                  <a:schemeClr val="accent1">
                    <a:lumMod val="75000"/>
                  </a:schemeClr>
                </a:solidFill>
              </a:rPr>
              <a:t>2 </a:t>
            </a:r>
            <a:r>
              <a:rPr lang="zh-CN" altLang="en-US" b="1" dirty="0">
                <a:solidFill>
                  <a:schemeClr val="accent1">
                    <a:lumMod val="75000"/>
                  </a:schemeClr>
                </a:solidFill>
              </a:rPr>
              <a:t>操作执行完毕后，直接在 </a:t>
            </a:r>
            <a:r>
              <a:rPr lang="en-US" altLang="zh-CN" b="1" dirty="0">
                <a:solidFill>
                  <a:schemeClr val="accent1">
                    <a:lumMod val="75000"/>
                  </a:schemeClr>
                </a:solidFill>
              </a:rPr>
              <a:t>T </a:t>
            </a:r>
            <a:r>
              <a:rPr lang="zh-CN" altLang="en-US" b="1" dirty="0">
                <a:solidFill>
                  <a:schemeClr val="accent1">
                    <a:lumMod val="75000"/>
                  </a:schemeClr>
                </a:solidFill>
              </a:rPr>
              <a:t>集合中暴力寻找最短路长度最小的结点。</a:t>
            </a:r>
            <a:r>
              <a:rPr lang="en-US" altLang="zh-CN" b="1" dirty="0">
                <a:solidFill>
                  <a:schemeClr val="accent1">
                    <a:lumMod val="75000"/>
                  </a:schemeClr>
                </a:solidFill>
              </a:rPr>
              <a:t>2 </a:t>
            </a:r>
            <a:r>
              <a:rPr lang="zh-CN" altLang="en-US" b="1" dirty="0">
                <a:solidFill>
                  <a:schemeClr val="accent1">
                    <a:lumMod val="75000"/>
                  </a:schemeClr>
                </a:solidFill>
              </a:rPr>
              <a:t>操作总时间复杂度为</a:t>
            </a:r>
            <a:r>
              <a:rPr lang="en-US" altLang="zh-CN" b="1" dirty="0">
                <a:solidFill>
                  <a:schemeClr val="accent1">
                    <a:lumMod val="75000"/>
                  </a:schemeClr>
                </a:solidFill>
              </a:rPr>
              <a:t>O(m)  </a:t>
            </a:r>
            <a:r>
              <a:rPr lang="zh-CN" altLang="en-US" b="1" dirty="0">
                <a:solidFill>
                  <a:schemeClr val="accent1">
                    <a:lumMod val="75000"/>
                  </a:schemeClr>
                </a:solidFill>
              </a:rPr>
              <a:t>，</a:t>
            </a:r>
            <a:r>
              <a:rPr lang="en-US" altLang="zh-CN" b="1" dirty="0">
                <a:solidFill>
                  <a:schemeClr val="accent1">
                    <a:lumMod val="75000"/>
                  </a:schemeClr>
                </a:solidFill>
              </a:rPr>
              <a:t>1 </a:t>
            </a:r>
            <a:r>
              <a:rPr lang="zh-CN" altLang="en-US" b="1" dirty="0">
                <a:solidFill>
                  <a:schemeClr val="accent1">
                    <a:lumMod val="75000"/>
                  </a:schemeClr>
                </a:solidFill>
              </a:rPr>
              <a:t>操作总时间复杂度为</a:t>
            </a:r>
            <a:r>
              <a:rPr lang="en-US" altLang="zh-CN" b="1" dirty="0">
                <a:solidFill>
                  <a:schemeClr val="accent1">
                    <a:lumMod val="75000"/>
                  </a:schemeClr>
                </a:solidFill>
              </a:rPr>
              <a:t>O(n*2)  </a:t>
            </a:r>
            <a:r>
              <a:rPr lang="zh-CN" altLang="en-US" b="1" dirty="0">
                <a:solidFill>
                  <a:schemeClr val="accent1">
                    <a:lumMod val="75000"/>
                  </a:schemeClr>
                </a:solidFill>
              </a:rPr>
              <a:t>，全过程的时间复杂度为 </a:t>
            </a:r>
            <a:r>
              <a:rPr lang="en-US" altLang="zh-CN" b="1" dirty="0">
                <a:solidFill>
                  <a:schemeClr val="accent1">
                    <a:lumMod val="75000"/>
                  </a:schemeClr>
                </a:solidFill>
              </a:rPr>
              <a:t>O(n*2+m)=O(n*2) </a:t>
            </a:r>
            <a:r>
              <a:rPr lang="zh-CN" altLang="en-US" b="1" dirty="0">
                <a:solidFill>
                  <a:schemeClr val="accent1">
                    <a:lumMod val="75000"/>
                  </a:schemeClr>
                </a:solidFill>
              </a:rPr>
              <a:t>。</a:t>
            </a:r>
          </a:p>
        </p:txBody>
      </p:sp>
      <p:sp>
        <p:nvSpPr>
          <p:cNvPr id="5" name="文本框 4">
            <a:extLst>
              <a:ext uri="{FF2B5EF4-FFF2-40B4-BE49-F238E27FC236}">
                <a16:creationId xmlns:a16="http://schemas.microsoft.com/office/drawing/2014/main" id="{98034B90-D80A-A5EC-6ACA-A3F7C6268619}"/>
              </a:ext>
            </a:extLst>
          </p:cNvPr>
          <p:cNvSpPr txBox="1"/>
          <p:nvPr/>
        </p:nvSpPr>
        <p:spPr>
          <a:xfrm>
            <a:off x="4572000" y="494258"/>
            <a:ext cx="3798168" cy="4154984"/>
          </a:xfrm>
          <a:prstGeom prst="rect">
            <a:avLst/>
          </a:prstGeom>
          <a:noFill/>
        </p:spPr>
        <p:txBody>
          <a:bodyPr wrap="square">
            <a:spAutoFit/>
          </a:bodyPr>
          <a:lstStyle/>
          <a:p>
            <a:r>
              <a:rPr lang="zh-CN" altLang="en-US" sz="1200" b="1" dirty="0">
                <a:solidFill>
                  <a:schemeClr val="accent1">
                    <a:lumMod val="75000"/>
                  </a:schemeClr>
                </a:solidFill>
              </a:rPr>
              <a:t>代码实现：</a:t>
            </a:r>
            <a:r>
              <a:rPr lang="en-US" altLang="zh-CN" sz="1200" b="1" dirty="0">
                <a:solidFill>
                  <a:schemeClr val="accent1">
                    <a:lumMod val="75000"/>
                  </a:schemeClr>
                </a:solidFill>
              </a:rPr>
              <a:t>Python</a:t>
            </a:r>
            <a:r>
              <a:rPr lang="zh-CN" altLang="en-US" sz="1200" b="1" dirty="0">
                <a:solidFill>
                  <a:schemeClr val="accent1">
                    <a:lumMod val="75000"/>
                  </a:schemeClr>
                </a:solidFill>
              </a:rPr>
              <a:t>版本</a:t>
            </a:r>
          </a:p>
          <a:p>
            <a:r>
              <a:rPr lang="en-US" altLang="zh-CN" sz="1200" b="1" dirty="0">
                <a:solidFill>
                  <a:schemeClr val="accent1">
                    <a:lumMod val="75000"/>
                  </a:schemeClr>
                </a:solidFill>
              </a:rPr>
              <a:t>1.	class Edge:</a:t>
            </a:r>
          </a:p>
          <a:p>
            <a:r>
              <a:rPr lang="en-US" altLang="zh-CN" sz="1200" b="1" dirty="0">
                <a:solidFill>
                  <a:schemeClr val="accent1">
                    <a:lumMod val="75000"/>
                  </a:schemeClr>
                </a:solidFill>
              </a:rPr>
              <a:t>2.	    v = 0</a:t>
            </a:r>
          </a:p>
          <a:p>
            <a:r>
              <a:rPr lang="en-US" altLang="zh-CN" sz="1200" b="1" dirty="0">
                <a:solidFill>
                  <a:schemeClr val="accent1">
                    <a:lumMod val="75000"/>
                  </a:schemeClr>
                </a:solidFill>
              </a:rPr>
              <a:t>3.	    w = 0</a:t>
            </a:r>
          </a:p>
          <a:p>
            <a:r>
              <a:rPr lang="en-US" altLang="zh-CN" sz="1200" b="1" dirty="0">
                <a:solidFill>
                  <a:schemeClr val="accent1">
                    <a:lumMod val="75000"/>
                  </a:schemeClr>
                </a:solidFill>
              </a:rPr>
              <a:t>4.	e = [[Edge() for </a:t>
            </a:r>
            <a:r>
              <a:rPr lang="en-US" altLang="zh-CN" sz="1200" b="1" dirty="0" err="1">
                <a:solidFill>
                  <a:schemeClr val="accent1">
                    <a:lumMod val="75000"/>
                  </a:schemeClr>
                </a:solidFill>
              </a:rPr>
              <a:t>i</a:t>
            </a:r>
            <a:r>
              <a:rPr lang="en-US" altLang="zh-CN" sz="1200" b="1" dirty="0">
                <a:solidFill>
                  <a:schemeClr val="accent1">
                    <a:lumMod val="75000"/>
                  </a:schemeClr>
                </a:solidFill>
              </a:rPr>
              <a:t> in range(</a:t>
            </a:r>
            <a:r>
              <a:rPr lang="en-US" altLang="zh-CN" sz="1200" b="1" dirty="0" err="1">
                <a:solidFill>
                  <a:schemeClr val="accent1">
                    <a:lumMod val="75000"/>
                  </a:schemeClr>
                </a:solidFill>
              </a:rPr>
              <a:t>maxn</a:t>
            </a:r>
            <a:r>
              <a:rPr lang="en-US" altLang="zh-CN" sz="1200" b="1" dirty="0">
                <a:solidFill>
                  <a:schemeClr val="accent1">
                    <a:lumMod val="75000"/>
                  </a:schemeClr>
                </a:solidFill>
              </a:rPr>
              <a:t>)] for j in range(</a:t>
            </a:r>
            <a:r>
              <a:rPr lang="en-US" altLang="zh-CN" sz="1200" b="1" dirty="0" err="1">
                <a:solidFill>
                  <a:schemeClr val="accent1">
                    <a:lumMod val="75000"/>
                  </a:schemeClr>
                </a:solidFill>
              </a:rPr>
              <a:t>maxn</a:t>
            </a:r>
            <a:r>
              <a:rPr lang="en-US" altLang="zh-CN" sz="1200" b="1" dirty="0">
                <a:solidFill>
                  <a:schemeClr val="accent1">
                    <a:lumMod val="75000"/>
                  </a:schemeClr>
                </a:solidFill>
              </a:rPr>
              <a:t>)]</a:t>
            </a:r>
          </a:p>
          <a:p>
            <a:r>
              <a:rPr lang="en-US" altLang="zh-CN" sz="1200" b="1" dirty="0">
                <a:solidFill>
                  <a:schemeClr val="accent1">
                    <a:lumMod val="75000"/>
                  </a:schemeClr>
                </a:solidFill>
              </a:rPr>
              <a:t>5.	dis = [63] * </a:t>
            </a:r>
            <a:r>
              <a:rPr lang="en-US" altLang="zh-CN" sz="1200" b="1" dirty="0" err="1">
                <a:solidFill>
                  <a:schemeClr val="accent1">
                    <a:lumMod val="75000"/>
                  </a:schemeClr>
                </a:solidFill>
              </a:rPr>
              <a:t>maxn</a:t>
            </a:r>
            <a:r>
              <a:rPr lang="en-US" altLang="zh-CN" sz="1200" b="1" dirty="0">
                <a:solidFill>
                  <a:schemeClr val="accent1">
                    <a:lumMod val="75000"/>
                  </a:schemeClr>
                </a:solidFill>
              </a:rPr>
              <a:t>; vis = [] * </a:t>
            </a:r>
            <a:r>
              <a:rPr lang="en-US" altLang="zh-CN" sz="1200" b="1" dirty="0" err="1">
                <a:solidFill>
                  <a:schemeClr val="accent1">
                    <a:lumMod val="75000"/>
                  </a:schemeClr>
                </a:solidFill>
              </a:rPr>
              <a:t>maxn</a:t>
            </a:r>
            <a:endParaRPr lang="en-US" altLang="zh-CN" sz="1200" b="1" dirty="0">
              <a:solidFill>
                <a:schemeClr val="accent1">
                  <a:lumMod val="75000"/>
                </a:schemeClr>
              </a:solidFill>
            </a:endParaRPr>
          </a:p>
          <a:p>
            <a:r>
              <a:rPr lang="en-US" altLang="zh-CN" sz="1200" b="1" dirty="0">
                <a:solidFill>
                  <a:schemeClr val="accent1">
                    <a:lumMod val="75000"/>
                  </a:schemeClr>
                </a:solidFill>
              </a:rPr>
              <a:t>6.	def </a:t>
            </a:r>
            <a:r>
              <a:rPr lang="en-US" altLang="zh-CN" sz="1200" b="1" dirty="0" err="1">
                <a:solidFill>
                  <a:schemeClr val="accent1">
                    <a:lumMod val="75000"/>
                  </a:schemeClr>
                </a:solidFill>
              </a:rPr>
              <a:t>dijkstra</a:t>
            </a:r>
            <a:r>
              <a:rPr lang="en-US" altLang="zh-CN" sz="1200" b="1" dirty="0">
                <a:solidFill>
                  <a:schemeClr val="accent1">
                    <a:lumMod val="75000"/>
                  </a:schemeClr>
                </a:solidFill>
              </a:rPr>
              <a:t>(n, s):</a:t>
            </a:r>
          </a:p>
          <a:p>
            <a:r>
              <a:rPr lang="en-US" altLang="zh-CN" sz="1200" b="1" dirty="0">
                <a:solidFill>
                  <a:schemeClr val="accent1">
                    <a:lumMod val="75000"/>
                  </a:schemeClr>
                </a:solidFill>
              </a:rPr>
              <a:t>7.	    dis[s] = 0</a:t>
            </a:r>
          </a:p>
          <a:p>
            <a:r>
              <a:rPr lang="en-US" altLang="zh-CN" sz="1200" b="1" dirty="0">
                <a:solidFill>
                  <a:schemeClr val="accent1">
                    <a:lumMod val="75000"/>
                  </a:schemeClr>
                </a:solidFill>
              </a:rPr>
              <a:t>8.	    for </a:t>
            </a:r>
            <a:r>
              <a:rPr lang="en-US" altLang="zh-CN" sz="1200" b="1" dirty="0" err="1">
                <a:solidFill>
                  <a:schemeClr val="accent1">
                    <a:lumMod val="75000"/>
                  </a:schemeClr>
                </a:solidFill>
              </a:rPr>
              <a:t>i</a:t>
            </a:r>
            <a:r>
              <a:rPr lang="en-US" altLang="zh-CN" sz="1200" b="1" dirty="0">
                <a:solidFill>
                  <a:schemeClr val="accent1">
                    <a:lumMod val="75000"/>
                  </a:schemeClr>
                </a:solidFill>
              </a:rPr>
              <a:t> in range(1, n + 1):</a:t>
            </a:r>
          </a:p>
          <a:p>
            <a:r>
              <a:rPr lang="en-US" altLang="zh-CN" sz="1200" b="1" dirty="0">
                <a:solidFill>
                  <a:schemeClr val="accent1">
                    <a:lumMod val="75000"/>
                  </a:schemeClr>
                </a:solidFill>
              </a:rPr>
              <a:t>9.	        u = 0</a:t>
            </a:r>
          </a:p>
          <a:p>
            <a:r>
              <a:rPr lang="en-US" altLang="zh-CN" sz="1200" b="1" dirty="0">
                <a:solidFill>
                  <a:schemeClr val="accent1">
                    <a:lumMod val="75000"/>
                  </a:schemeClr>
                </a:solidFill>
              </a:rPr>
              <a:t>10.	        mind = 0x3f3f3f3f</a:t>
            </a:r>
          </a:p>
          <a:p>
            <a:r>
              <a:rPr lang="en-US" altLang="zh-CN" sz="1200" b="1" dirty="0">
                <a:solidFill>
                  <a:schemeClr val="accent1">
                    <a:lumMod val="75000"/>
                  </a:schemeClr>
                </a:solidFill>
              </a:rPr>
              <a:t>11.	        for j in range(1, n + 1):</a:t>
            </a:r>
          </a:p>
          <a:p>
            <a:r>
              <a:rPr lang="en-US" altLang="zh-CN" sz="1200" b="1" dirty="0">
                <a:solidFill>
                  <a:schemeClr val="accent1">
                    <a:lumMod val="75000"/>
                  </a:schemeClr>
                </a:solidFill>
              </a:rPr>
              <a:t>12.	            if vis[j] == False and dis[v] &lt; mind:</a:t>
            </a:r>
          </a:p>
          <a:p>
            <a:r>
              <a:rPr lang="en-US" altLang="zh-CN" sz="1200" b="1" dirty="0">
                <a:solidFill>
                  <a:schemeClr val="accent1">
                    <a:lumMod val="75000"/>
                  </a:schemeClr>
                </a:solidFill>
              </a:rPr>
              <a:t>13.	                u = j</a:t>
            </a:r>
          </a:p>
          <a:p>
            <a:r>
              <a:rPr lang="en-US" altLang="zh-CN" sz="1200" b="1" dirty="0">
                <a:solidFill>
                  <a:schemeClr val="accent1">
                    <a:lumMod val="75000"/>
                  </a:schemeClr>
                </a:solidFill>
              </a:rPr>
              <a:t>14.	                mind = dis[j]</a:t>
            </a:r>
          </a:p>
          <a:p>
            <a:r>
              <a:rPr lang="en-US" altLang="zh-CN" sz="1200" b="1" dirty="0">
                <a:solidFill>
                  <a:schemeClr val="accent1">
                    <a:lumMod val="75000"/>
                  </a:schemeClr>
                </a:solidFill>
              </a:rPr>
              <a:t>15.	        vis[u] = True</a:t>
            </a:r>
          </a:p>
          <a:p>
            <a:r>
              <a:rPr lang="en-US" altLang="zh-CN" sz="1200" b="1" dirty="0">
                <a:solidFill>
                  <a:schemeClr val="accent1">
                    <a:lumMod val="75000"/>
                  </a:schemeClr>
                </a:solidFill>
              </a:rPr>
              <a:t>16.	        for ed in e[u]:</a:t>
            </a:r>
          </a:p>
          <a:p>
            <a:r>
              <a:rPr lang="en-US" altLang="zh-CN" sz="1200" b="1" dirty="0">
                <a:solidFill>
                  <a:schemeClr val="accent1">
                    <a:lumMod val="75000"/>
                  </a:schemeClr>
                </a:solidFill>
              </a:rPr>
              <a:t>17.	            v, w = </a:t>
            </a:r>
            <a:r>
              <a:rPr lang="en-US" altLang="zh-CN" sz="1200" b="1" dirty="0" err="1">
                <a:solidFill>
                  <a:schemeClr val="accent1">
                    <a:lumMod val="75000"/>
                  </a:schemeClr>
                </a:solidFill>
              </a:rPr>
              <a:t>ed.v</a:t>
            </a:r>
            <a:r>
              <a:rPr lang="en-US" altLang="zh-CN" sz="1200" b="1" dirty="0">
                <a:solidFill>
                  <a:schemeClr val="accent1">
                    <a:lumMod val="75000"/>
                  </a:schemeClr>
                </a:solidFill>
              </a:rPr>
              <a:t>, </a:t>
            </a:r>
            <a:r>
              <a:rPr lang="en-US" altLang="zh-CN" sz="1200" b="1" dirty="0" err="1">
                <a:solidFill>
                  <a:schemeClr val="accent1">
                    <a:lumMod val="75000"/>
                  </a:schemeClr>
                </a:solidFill>
              </a:rPr>
              <a:t>ed.w</a:t>
            </a:r>
            <a:endParaRPr lang="en-US" altLang="zh-CN" sz="1200" b="1" dirty="0">
              <a:solidFill>
                <a:schemeClr val="accent1">
                  <a:lumMod val="75000"/>
                </a:schemeClr>
              </a:solidFill>
            </a:endParaRPr>
          </a:p>
          <a:p>
            <a:r>
              <a:rPr lang="en-US" altLang="zh-CN" sz="1200" b="1" dirty="0">
                <a:solidFill>
                  <a:schemeClr val="accent1">
                    <a:lumMod val="75000"/>
                  </a:schemeClr>
                </a:solidFill>
              </a:rPr>
              <a:t>18.	            if dis[v] &gt; dis[u] + w:</a:t>
            </a:r>
          </a:p>
          <a:p>
            <a:r>
              <a:rPr lang="en-US" altLang="zh-CN" sz="1200" b="1" dirty="0">
                <a:solidFill>
                  <a:schemeClr val="accent1">
                    <a:lumMod val="75000"/>
                  </a:schemeClr>
                </a:solidFill>
              </a:rPr>
              <a:t>19.	                dis[v] = dis[u] + w</a:t>
            </a:r>
          </a:p>
        </p:txBody>
      </p:sp>
    </p:spTree>
    <p:extLst>
      <p:ext uri="{BB962C8B-B14F-4D97-AF65-F5344CB8AC3E}">
        <p14:creationId xmlns:p14="http://schemas.microsoft.com/office/powerpoint/2010/main" val="240967140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AB4B57-2010-4BF9-82D5-8CF643A9A80C}"/>
              </a:ext>
            </a:extLst>
          </p:cNvPr>
          <p:cNvPicPr>
            <a:picLocks noChangeAspect="1"/>
          </p:cNvPicPr>
          <p:nvPr/>
        </p:nvPicPr>
        <p:blipFill>
          <a:blip r:embed="rId2"/>
          <a:stretch>
            <a:fillRect/>
          </a:stretch>
        </p:blipFill>
        <p:spPr>
          <a:xfrm>
            <a:off x="-108520" y="555526"/>
            <a:ext cx="9622718" cy="4392488"/>
          </a:xfrm>
          <a:prstGeom prst="rect">
            <a:avLst/>
          </a:prstGeom>
        </p:spPr>
      </p:pic>
    </p:spTree>
    <p:extLst>
      <p:ext uri="{BB962C8B-B14F-4D97-AF65-F5344CB8AC3E}">
        <p14:creationId xmlns:p14="http://schemas.microsoft.com/office/powerpoint/2010/main" val="3577395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8E01D7E-C06C-0828-013E-D89C874C6114}"/>
              </a:ext>
            </a:extLst>
          </p:cNvPr>
          <p:cNvSpPr txBox="1"/>
          <p:nvPr/>
        </p:nvSpPr>
        <p:spPr>
          <a:xfrm>
            <a:off x="323528" y="339502"/>
            <a:ext cx="4896544" cy="2154436"/>
          </a:xfrm>
          <a:prstGeom prst="rect">
            <a:avLst/>
          </a:prstGeom>
          <a:noFill/>
        </p:spPr>
        <p:txBody>
          <a:bodyPr wrap="square">
            <a:spAutoFit/>
          </a:bodyPr>
          <a:lstStyle/>
          <a:p>
            <a:r>
              <a:rPr lang="zh-CN" altLang="en-US" b="1" dirty="0">
                <a:solidFill>
                  <a:schemeClr val="accent1">
                    <a:lumMod val="75000"/>
                  </a:schemeClr>
                </a:solidFill>
              </a:rPr>
              <a:t>堆优化</a:t>
            </a:r>
            <a:r>
              <a:rPr lang="en-US" altLang="zh-CN" b="1" dirty="0">
                <a:solidFill>
                  <a:schemeClr val="accent1">
                    <a:lumMod val="75000"/>
                  </a:schemeClr>
                </a:solidFill>
              </a:rPr>
              <a:t>Dijkstra</a:t>
            </a:r>
            <a:r>
              <a:rPr lang="zh-CN" altLang="en-US" b="1" dirty="0">
                <a:solidFill>
                  <a:schemeClr val="accent1">
                    <a:lumMod val="75000"/>
                  </a:schemeClr>
                </a:solidFill>
              </a:rPr>
              <a:t>算法</a:t>
            </a:r>
            <a:endParaRPr lang="en-US" altLang="zh-CN" b="1" dirty="0">
              <a:solidFill>
                <a:schemeClr val="accent1">
                  <a:lumMod val="75000"/>
                </a:schemeClr>
              </a:solidFill>
            </a:endParaRPr>
          </a:p>
          <a:p>
            <a:endParaRPr lang="en-US" altLang="zh-CN" b="1" dirty="0">
              <a:solidFill>
                <a:schemeClr val="accent1">
                  <a:lumMod val="75000"/>
                </a:schemeClr>
              </a:solidFill>
            </a:endParaRPr>
          </a:p>
          <a:p>
            <a:endParaRPr lang="zh-CN" altLang="en-US" b="1" dirty="0">
              <a:solidFill>
                <a:schemeClr val="accent1">
                  <a:lumMod val="75000"/>
                </a:schemeClr>
              </a:solidFill>
            </a:endParaRPr>
          </a:p>
          <a:p>
            <a:r>
              <a:rPr lang="zh-CN" altLang="en-US" sz="1600" b="1" dirty="0">
                <a:solidFill>
                  <a:schemeClr val="accent1">
                    <a:lumMod val="75000"/>
                  </a:schemeClr>
                </a:solidFill>
              </a:rPr>
              <a:t>时间复杂度：和二叉堆类似，但使用优先队列时，如果同一个点的最短路被更新多次，因为先前更新时插入的元素不能被删除，也不能被修改，只能留在优先队列中，故优先队列内的元素个数是</a:t>
            </a:r>
            <a:r>
              <a:rPr lang="en-US" altLang="zh-CN" sz="1600" b="1" dirty="0">
                <a:solidFill>
                  <a:schemeClr val="accent1">
                    <a:lumMod val="75000"/>
                  </a:schemeClr>
                </a:solidFill>
              </a:rPr>
              <a:t>O(m)</a:t>
            </a:r>
            <a:r>
              <a:rPr lang="zh-CN" altLang="en-US" sz="1600" b="1" dirty="0">
                <a:solidFill>
                  <a:schemeClr val="accent1">
                    <a:lumMod val="75000"/>
                  </a:schemeClr>
                </a:solidFill>
              </a:rPr>
              <a:t>的，时间复杂度为</a:t>
            </a:r>
            <a:r>
              <a:rPr lang="en-US" altLang="zh-CN" sz="1600" b="1" dirty="0">
                <a:solidFill>
                  <a:schemeClr val="accent1">
                    <a:lumMod val="75000"/>
                  </a:schemeClr>
                </a:solidFill>
              </a:rPr>
              <a:t>O(m*</a:t>
            </a:r>
            <a:r>
              <a:rPr lang="en-US" altLang="zh-CN" sz="1600" b="1" dirty="0" err="1">
                <a:solidFill>
                  <a:schemeClr val="accent1">
                    <a:lumMod val="75000"/>
                  </a:schemeClr>
                </a:solidFill>
              </a:rPr>
              <a:t>logm</a:t>
            </a:r>
            <a:r>
              <a:rPr lang="en-US" altLang="zh-CN" sz="1600" b="1" dirty="0">
                <a:solidFill>
                  <a:schemeClr val="accent1">
                    <a:lumMod val="75000"/>
                  </a:schemeClr>
                </a:solidFill>
              </a:rPr>
              <a:t>)  </a:t>
            </a:r>
            <a:r>
              <a:rPr lang="zh-CN" altLang="en-US" sz="1600" b="1" dirty="0">
                <a:solidFill>
                  <a:schemeClr val="accent1">
                    <a:lumMod val="75000"/>
                  </a:schemeClr>
                </a:solidFill>
              </a:rPr>
              <a:t>。</a:t>
            </a:r>
          </a:p>
        </p:txBody>
      </p:sp>
      <p:sp>
        <p:nvSpPr>
          <p:cNvPr id="5" name="文本框 4">
            <a:extLst>
              <a:ext uri="{FF2B5EF4-FFF2-40B4-BE49-F238E27FC236}">
                <a16:creationId xmlns:a16="http://schemas.microsoft.com/office/drawing/2014/main" id="{CB7F662D-6383-A5B8-B747-B27FF76C3095}"/>
              </a:ext>
            </a:extLst>
          </p:cNvPr>
          <p:cNvSpPr txBox="1"/>
          <p:nvPr/>
        </p:nvSpPr>
        <p:spPr>
          <a:xfrm>
            <a:off x="5292080" y="483518"/>
            <a:ext cx="4572000" cy="4154984"/>
          </a:xfrm>
          <a:prstGeom prst="rect">
            <a:avLst/>
          </a:prstGeom>
          <a:noFill/>
        </p:spPr>
        <p:txBody>
          <a:bodyPr wrap="square">
            <a:spAutoFit/>
          </a:bodyPr>
          <a:lstStyle/>
          <a:p>
            <a:r>
              <a:rPr lang="zh-CN" altLang="en-US" sz="1200" b="1" dirty="0">
                <a:solidFill>
                  <a:schemeClr val="accent1">
                    <a:lumMod val="75000"/>
                  </a:schemeClr>
                </a:solidFill>
              </a:rPr>
              <a:t>代码实现：</a:t>
            </a:r>
            <a:r>
              <a:rPr lang="en-US" altLang="zh-CN" sz="1200" b="1" dirty="0">
                <a:solidFill>
                  <a:schemeClr val="accent1">
                    <a:lumMod val="75000"/>
                  </a:schemeClr>
                </a:solidFill>
              </a:rPr>
              <a:t>Python</a:t>
            </a:r>
            <a:r>
              <a:rPr lang="zh-CN" altLang="en-US" sz="1200" b="1" dirty="0">
                <a:solidFill>
                  <a:schemeClr val="accent1">
                    <a:lumMod val="75000"/>
                  </a:schemeClr>
                </a:solidFill>
              </a:rPr>
              <a:t>版本</a:t>
            </a:r>
          </a:p>
          <a:p>
            <a:r>
              <a:rPr lang="en-US" altLang="zh-CN" sz="1200" b="1" dirty="0">
                <a:solidFill>
                  <a:schemeClr val="accent1">
                    <a:lumMod val="75000"/>
                  </a:schemeClr>
                </a:solidFill>
              </a:rPr>
              <a:t>1.	def </a:t>
            </a:r>
            <a:r>
              <a:rPr lang="en-US" altLang="zh-CN" sz="1200" b="1" dirty="0" err="1">
                <a:solidFill>
                  <a:schemeClr val="accent1">
                    <a:lumMod val="75000"/>
                  </a:schemeClr>
                </a:solidFill>
              </a:rPr>
              <a:t>dijkstra</a:t>
            </a:r>
            <a:r>
              <a:rPr lang="en-US" altLang="zh-CN" sz="1200" b="1" dirty="0">
                <a:solidFill>
                  <a:schemeClr val="accent1">
                    <a:lumMod val="75000"/>
                  </a:schemeClr>
                </a:solidFill>
              </a:rPr>
              <a:t>(</a:t>
            </a:r>
            <a:r>
              <a:rPr lang="en-US" altLang="zh-CN" sz="1200" b="1" dirty="0" err="1">
                <a:solidFill>
                  <a:schemeClr val="accent1">
                    <a:lumMod val="75000"/>
                  </a:schemeClr>
                </a:solidFill>
              </a:rPr>
              <a:t>e,s</a:t>
            </a:r>
            <a:r>
              <a:rPr lang="en-US" altLang="zh-CN" sz="1200" b="1" dirty="0">
                <a:solidFill>
                  <a:schemeClr val="accent1">
                    <a:lumMod val="75000"/>
                  </a:schemeClr>
                </a:solidFill>
              </a:rPr>
              <a:t>):</a:t>
            </a:r>
          </a:p>
          <a:p>
            <a:r>
              <a:rPr lang="en-US" altLang="zh-CN" sz="1200" b="1" dirty="0">
                <a:solidFill>
                  <a:schemeClr val="accent1">
                    <a:lumMod val="75000"/>
                  </a:schemeClr>
                </a:solidFill>
              </a:rPr>
              <a:t>2.	  '''</a:t>
            </a:r>
          </a:p>
          <a:p>
            <a:r>
              <a:rPr lang="en-US" altLang="zh-CN" sz="1200" b="1" dirty="0">
                <a:solidFill>
                  <a:schemeClr val="accent1">
                    <a:lumMod val="75000"/>
                  </a:schemeClr>
                </a:solidFill>
              </a:rPr>
              <a:t>3.	  </a:t>
            </a:r>
            <a:r>
              <a:rPr lang="zh-CN" altLang="en-US" sz="1200" b="1" dirty="0">
                <a:solidFill>
                  <a:schemeClr val="accent1">
                    <a:lumMod val="75000"/>
                  </a:schemeClr>
                </a:solidFill>
              </a:rPr>
              <a:t>输入：</a:t>
            </a:r>
          </a:p>
          <a:p>
            <a:r>
              <a:rPr lang="en-US" altLang="zh-CN" sz="1200" b="1" dirty="0">
                <a:solidFill>
                  <a:schemeClr val="accent1">
                    <a:lumMod val="75000"/>
                  </a:schemeClr>
                </a:solidFill>
              </a:rPr>
              <a:t>4.	  e:</a:t>
            </a:r>
            <a:r>
              <a:rPr lang="zh-CN" altLang="en-US" sz="1200" b="1" dirty="0">
                <a:solidFill>
                  <a:schemeClr val="accent1">
                    <a:lumMod val="75000"/>
                  </a:schemeClr>
                </a:solidFill>
              </a:rPr>
              <a:t>邻接表</a:t>
            </a:r>
          </a:p>
          <a:p>
            <a:r>
              <a:rPr lang="en-US" altLang="zh-CN" sz="1200" b="1" dirty="0">
                <a:solidFill>
                  <a:schemeClr val="accent1">
                    <a:lumMod val="75000"/>
                  </a:schemeClr>
                </a:solidFill>
              </a:rPr>
              <a:t>5.	  s:</a:t>
            </a:r>
            <a:r>
              <a:rPr lang="zh-CN" altLang="en-US" sz="1200" b="1" dirty="0">
                <a:solidFill>
                  <a:schemeClr val="accent1">
                    <a:lumMod val="75000"/>
                  </a:schemeClr>
                </a:solidFill>
              </a:rPr>
              <a:t>起点</a:t>
            </a:r>
          </a:p>
          <a:p>
            <a:r>
              <a:rPr lang="en-US" altLang="zh-CN" sz="1200" b="1" dirty="0">
                <a:solidFill>
                  <a:schemeClr val="accent1">
                    <a:lumMod val="75000"/>
                  </a:schemeClr>
                </a:solidFill>
              </a:rPr>
              <a:t>6.	  </a:t>
            </a:r>
            <a:r>
              <a:rPr lang="zh-CN" altLang="en-US" sz="1200" b="1" dirty="0">
                <a:solidFill>
                  <a:schemeClr val="accent1">
                    <a:lumMod val="75000"/>
                  </a:schemeClr>
                </a:solidFill>
              </a:rPr>
              <a:t>返回：</a:t>
            </a:r>
          </a:p>
          <a:p>
            <a:r>
              <a:rPr lang="en-US" altLang="zh-CN" sz="1200" b="1" dirty="0">
                <a:solidFill>
                  <a:schemeClr val="accent1">
                    <a:lumMod val="75000"/>
                  </a:schemeClr>
                </a:solidFill>
              </a:rPr>
              <a:t>7.	  dis:</a:t>
            </a:r>
            <a:r>
              <a:rPr lang="zh-CN" altLang="en-US" sz="1200" b="1" dirty="0">
                <a:solidFill>
                  <a:schemeClr val="accent1">
                    <a:lumMod val="75000"/>
                  </a:schemeClr>
                </a:solidFill>
              </a:rPr>
              <a:t>从</a:t>
            </a:r>
            <a:r>
              <a:rPr lang="en-US" altLang="zh-CN" sz="1200" b="1" dirty="0">
                <a:solidFill>
                  <a:schemeClr val="accent1">
                    <a:lumMod val="75000"/>
                  </a:schemeClr>
                </a:solidFill>
              </a:rPr>
              <a:t>s</a:t>
            </a:r>
            <a:r>
              <a:rPr lang="zh-CN" altLang="en-US" sz="1200" b="1" dirty="0">
                <a:solidFill>
                  <a:schemeClr val="accent1">
                    <a:lumMod val="75000"/>
                  </a:schemeClr>
                </a:solidFill>
              </a:rPr>
              <a:t>到每个顶点的最短路长度</a:t>
            </a:r>
          </a:p>
          <a:p>
            <a:r>
              <a:rPr lang="en-US" altLang="zh-CN" sz="1200" b="1" dirty="0">
                <a:solidFill>
                  <a:schemeClr val="accent1">
                    <a:lumMod val="75000"/>
                  </a:schemeClr>
                </a:solidFill>
              </a:rPr>
              <a:t>8.	  '''</a:t>
            </a:r>
          </a:p>
          <a:p>
            <a:r>
              <a:rPr lang="en-US" altLang="zh-CN" sz="1200" b="1" dirty="0">
                <a:solidFill>
                  <a:schemeClr val="accent1">
                    <a:lumMod val="75000"/>
                  </a:schemeClr>
                </a:solidFill>
              </a:rPr>
              <a:t>9.	  dis = </a:t>
            </a:r>
            <a:r>
              <a:rPr lang="en-US" altLang="zh-CN" sz="1200" b="1" dirty="0" err="1">
                <a:solidFill>
                  <a:schemeClr val="accent1">
                    <a:lumMod val="75000"/>
                  </a:schemeClr>
                </a:solidFill>
              </a:rPr>
              <a:t>defaultdict</a:t>
            </a:r>
            <a:r>
              <a:rPr lang="en-US" altLang="zh-CN" sz="1200" b="1" dirty="0">
                <a:solidFill>
                  <a:schemeClr val="accent1">
                    <a:lumMod val="75000"/>
                  </a:schemeClr>
                </a:solidFill>
              </a:rPr>
              <a:t>(</a:t>
            </a:r>
            <a:r>
              <a:rPr lang="en-US" altLang="zh-CN" sz="1200" b="1" dirty="0" err="1">
                <a:solidFill>
                  <a:schemeClr val="accent1">
                    <a:lumMod val="75000"/>
                  </a:schemeClr>
                </a:solidFill>
              </a:rPr>
              <a:t>lambda:float</a:t>
            </a:r>
            <a:r>
              <a:rPr lang="en-US" altLang="zh-CN" sz="1200" b="1" dirty="0">
                <a:solidFill>
                  <a:schemeClr val="accent1">
                    <a:lumMod val="75000"/>
                  </a:schemeClr>
                </a:solidFill>
              </a:rPr>
              <a:t>("inf"))</a:t>
            </a:r>
          </a:p>
          <a:p>
            <a:r>
              <a:rPr lang="en-US" altLang="zh-CN" sz="1200" b="1" dirty="0">
                <a:solidFill>
                  <a:schemeClr val="accent1">
                    <a:lumMod val="75000"/>
                  </a:schemeClr>
                </a:solidFill>
              </a:rPr>
              <a:t>10.	  dis[s] = 0</a:t>
            </a:r>
          </a:p>
          <a:p>
            <a:r>
              <a:rPr lang="en-US" altLang="zh-CN" sz="1200" b="1" dirty="0">
                <a:solidFill>
                  <a:schemeClr val="accent1">
                    <a:lumMod val="75000"/>
                  </a:schemeClr>
                </a:solidFill>
              </a:rPr>
              <a:t>11.	  q = [(0,s)]</a:t>
            </a:r>
          </a:p>
          <a:p>
            <a:r>
              <a:rPr lang="en-US" altLang="zh-CN" sz="1200" b="1" dirty="0">
                <a:solidFill>
                  <a:schemeClr val="accent1">
                    <a:lumMod val="75000"/>
                  </a:schemeClr>
                </a:solidFill>
              </a:rPr>
              <a:t>12.	  vis = set()</a:t>
            </a:r>
          </a:p>
          <a:p>
            <a:r>
              <a:rPr lang="en-US" altLang="zh-CN" sz="1200" b="1" dirty="0">
                <a:solidFill>
                  <a:schemeClr val="accent1">
                    <a:lumMod val="75000"/>
                  </a:schemeClr>
                </a:solidFill>
              </a:rPr>
              <a:t>13.	  while q:</a:t>
            </a:r>
          </a:p>
          <a:p>
            <a:r>
              <a:rPr lang="en-US" altLang="zh-CN" sz="1200" b="1" dirty="0">
                <a:solidFill>
                  <a:schemeClr val="accent1">
                    <a:lumMod val="75000"/>
                  </a:schemeClr>
                </a:solidFill>
              </a:rPr>
              <a:t>14.	      _, u = </a:t>
            </a:r>
            <a:r>
              <a:rPr lang="en-US" altLang="zh-CN" sz="1200" b="1" dirty="0" err="1">
                <a:solidFill>
                  <a:schemeClr val="accent1">
                    <a:lumMod val="75000"/>
                  </a:schemeClr>
                </a:solidFill>
              </a:rPr>
              <a:t>heapq.heappop</a:t>
            </a:r>
            <a:r>
              <a:rPr lang="en-US" altLang="zh-CN" sz="1200" b="1" dirty="0">
                <a:solidFill>
                  <a:schemeClr val="accent1">
                    <a:lumMod val="75000"/>
                  </a:schemeClr>
                </a:solidFill>
              </a:rPr>
              <a:t>(q)</a:t>
            </a:r>
          </a:p>
          <a:p>
            <a:r>
              <a:rPr lang="en-US" altLang="zh-CN" sz="1200" b="1" dirty="0">
                <a:solidFill>
                  <a:schemeClr val="accent1">
                    <a:lumMod val="75000"/>
                  </a:schemeClr>
                </a:solidFill>
              </a:rPr>
              <a:t>15.	      if u in vis: continue</a:t>
            </a:r>
          </a:p>
          <a:p>
            <a:r>
              <a:rPr lang="en-US" altLang="zh-CN" sz="1200" b="1" dirty="0">
                <a:solidFill>
                  <a:schemeClr val="accent1">
                    <a:lumMod val="75000"/>
                  </a:schemeClr>
                </a:solidFill>
              </a:rPr>
              <a:t>16.	      </a:t>
            </a:r>
            <a:r>
              <a:rPr lang="en-US" altLang="zh-CN" sz="1200" b="1" dirty="0" err="1">
                <a:solidFill>
                  <a:schemeClr val="accent1">
                    <a:lumMod val="75000"/>
                  </a:schemeClr>
                </a:solidFill>
              </a:rPr>
              <a:t>vis.add</a:t>
            </a:r>
            <a:r>
              <a:rPr lang="en-US" altLang="zh-CN" sz="1200" b="1" dirty="0">
                <a:solidFill>
                  <a:schemeClr val="accent1">
                    <a:lumMod val="75000"/>
                  </a:schemeClr>
                </a:solidFill>
              </a:rPr>
              <a:t>(u)</a:t>
            </a:r>
          </a:p>
          <a:p>
            <a:r>
              <a:rPr lang="en-US" altLang="zh-CN" sz="1200" b="1" dirty="0">
                <a:solidFill>
                  <a:schemeClr val="accent1">
                    <a:lumMod val="75000"/>
                  </a:schemeClr>
                </a:solidFill>
              </a:rPr>
              <a:t>17.	      for </a:t>
            </a:r>
            <a:r>
              <a:rPr lang="en-US" altLang="zh-CN" sz="1200" b="1" dirty="0" err="1">
                <a:solidFill>
                  <a:schemeClr val="accent1">
                    <a:lumMod val="75000"/>
                  </a:schemeClr>
                </a:solidFill>
              </a:rPr>
              <a:t>v,w</a:t>
            </a:r>
            <a:r>
              <a:rPr lang="en-US" altLang="zh-CN" sz="1200" b="1" dirty="0">
                <a:solidFill>
                  <a:schemeClr val="accent1">
                    <a:lumMod val="75000"/>
                  </a:schemeClr>
                </a:solidFill>
              </a:rPr>
              <a:t> in e[u]:</a:t>
            </a:r>
          </a:p>
          <a:p>
            <a:r>
              <a:rPr lang="en-US" altLang="zh-CN" sz="1200" b="1" dirty="0">
                <a:solidFill>
                  <a:schemeClr val="accent1">
                    <a:lumMod val="75000"/>
                  </a:schemeClr>
                </a:solidFill>
              </a:rPr>
              <a:t>18.	          if dis[v] &gt; dis[u] + w:</a:t>
            </a:r>
          </a:p>
          <a:p>
            <a:r>
              <a:rPr lang="en-US" altLang="zh-CN" sz="1200" b="1" dirty="0">
                <a:solidFill>
                  <a:schemeClr val="accent1">
                    <a:lumMod val="75000"/>
                  </a:schemeClr>
                </a:solidFill>
              </a:rPr>
              <a:t>19.	              dis[v] = dis[u] + w</a:t>
            </a:r>
          </a:p>
          <a:p>
            <a:r>
              <a:rPr lang="en-US" altLang="zh-CN" sz="1200" b="1" dirty="0">
                <a:solidFill>
                  <a:schemeClr val="accent1">
                    <a:lumMod val="75000"/>
                  </a:schemeClr>
                </a:solidFill>
              </a:rPr>
              <a:t>20.	              </a:t>
            </a:r>
            <a:r>
              <a:rPr lang="en-US" altLang="zh-CN" sz="1200" b="1" dirty="0" err="1">
                <a:solidFill>
                  <a:schemeClr val="accent1">
                    <a:lumMod val="75000"/>
                  </a:schemeClr>
                </a:solidFill>
              </a:rPr>
              <a:t>heapq.heappush</a:t>
            </a:r>
            <a:r>
              <a:rPr lang="en-US" altLang="zh-CN" sz="1200" b="1" dirty="0">
                <a:solidFill>
                  <a:schemeClr val="accent1">
                    <a:lumMod val="75000"/>
                  </a:schemeClr>
                </a:solidFill>
              </a:rPr>
              <a:t>(q,(dis[v],v))</a:t>
            </a:r>
          </a:p>
          <a:p>
            <a:r>
              <a:rPr lang="en-US" altLang="zh-CN" sz="1200" b="1" dirty="0">
                <a:solidFill>
                  <a:schemeClr val="accent1">
                    <a:lumMod val="75000"/>
                  </a:schemeClr>
                </a:solidFill>
              </a:rPr>
              <a:t>21.	  return dis</a:t>
            </a:r>
          </a:p>
        </p:txBody>
      </p:sp>
      <p:sp>
        <p:nvSpPr>
          <p:cNvPr id="9" name="文本框 8">
            <a:extLst>
              <a:ext uri="{FF2B5EF4-FFF2-40B4-BE49-F238E27FC236}">
                <a16:creationId xmlns:a16="http://schemas.microsoft.com/office/drawing/2014/main" id="{C8946878-6B35-4924-964E-9DF136FA41E7}"/>
              </a:ext>
            </a:extLst>
          </p:cNvPr>
          <p:cNvSpPr txBox="1"/>
          <p:nvPr/>
        </p:nvSpPr>
        <p:spPr>
          <a:xfrm>
            <a:off x="251520" y="2576399"/>
            <a:ext cx="5143500" cy="2062103"/>
          </a:xfrm>
          <a:prstGeom prst="rect">
            <a:avLst/>
          </a:prstGeom>
          <a:noFill/>
        </p:spPr>
        <p:txBody>
          <a:bodyPr wrap="square">
            <a:spAutoFit/>
          </a:bodyPr>
          <a:lstStyle/>
          <a:p>
            <a:r>
              <a:rPr lang="zh-CN" altLang="en-US" sz="1600" b="1" dirty="0">
                <a:latin typeface="楷体" panose="02010609060101010101" pitchFamily="49" charset="-122"/>
                <a:ea typeface="楷体" panose="02010609060101010101" pitchFamily="49" charset="-122"/>
              </a:rPr>
              <a:t>在朴素版</a:t>
            </a:r>
            <a:r>
              <a:rPr lang="en-US" altLang="zh-CN" sz="1600" b="1" dirty="0" err="1">
                <a:latin typeface="楷体" panose="02010609060101010101" pitchFamily="49" charset="-122"/>
                <a:ea typeface="楷体" panose="02010609060101010101" pitchFamily="49" charset="-122"/>
              </a:rPr>
              <a:t>dijkstra</a:t>
            </a:r>
            <a:r>
              <a:rPr lang="zh-CN" altLang="en-US" sz="1600" b="1" dirty="0">
                <a:latin typeface="楷体" panose="02010609060101010101" pitchFamily="49" charset="-122"/>
                <a:ea typeface="楷体" panose="02010609060101010101" pitchFamily="49" charset="-122"/>
              </a:rPr>
              <a:t>中时间复杂度最高的寻找距离最短的点可以使用最小堆优化。</a:t>
            </a:r>
          </a:p>
          <a:p>
            <a:r>
              <a:rPr lang="en-US" altLang="zh-CN" sz="1600" b="1" dirty="0">
                <a:latin typeface="楷体" panose="02010609060101010101" pitchFamily="49" charset="-122"/>
                <a:ea typeface="楷体" panose="02010609060101010101" pitchFamily="49" charset="-122"/>
              </a:rPr>
              <a:t>1.</a:t>
            </a:r>
            <a:r>
              <a:rPr lang="zh-CN" altLang="en-US" sz="1600" b="1" dirty="0">
                <a:latin typeface="楷体" panose="02010609060101010101" pitchFamily="49" charset="-122"/>
                <a:ea typeface="楷体" panose="02010609060101010101" pitchFamily="49" charset="-122"/>
              </a:rPr>
              <a:t>起始点的距离初始化为零，其他点初始化成无穷大。</a:t>
            </a:r>
          </a:p>
          <a:p>
            <a:r>
              <a:rPr lang="en-US" altLang="zh-CN" sz="1600" b="1" dirty="0">
                <a:latin typeface="楷体" panose="02010609060101010101" pitchFamily="49" charset="-122"/>
                <a:ea typeface="楷体" panose="02010609060101010101" pitchFamily="49" charset="-122"/>
              </a:rPr>
              <a:t>2.</a:t>
            </a:r>
            <a:r>
              <a:rPr lang="zh-CN" altLang="en-US" sz="1600" b="1" dirty="0">
                <a:latin typeface="楷体" panose="02010609060101010101" pitchFamily="49" charset="-122"/>
                <a:ea typeface="楷体" panose="02010609060101010101" pitchFamily="49" charset="-122"/>
              </a:rPr>
              <a:t>将起始点放入堆中。</a:t>
            </a:r>
          </a:p>
          <a:p>
            <a:r>
              <a:rPr lang="en-US" altLang="zh-CN" sz="1600" b="1" dirty="0">
                <a:latin typeface="楷体" panose="02010609060101010101" pitchFamily="49" charset="-122"/>
                <a:ea typeface="楷体" panose="02010609060101010101" pitchFamily="49" charset="-122"/>
              </a:rPr>
              <a:t>3.</a:t>
            </a:r>
            <a:r>
              <a:rPr lang="zh-CN" altLang="en-US" sz="1600" b="1" dirty="0">
                <a:latin typeface="楷体" panose="02010609060101010101" pitchFamily="49" charset="-122"/>
                <a:ea typeface="楷体" panose="02010609060101010101" pitchFamily="49" charset="-122"/>
              </a:rPr>
              <a:t>不断循环，直到堆空。每一次循环中执行的操作为：</a:t>
            </a:r>
          </a:p>
          <a:p>
            <a:r>
              <a:rPr lang="zh-CN" altLang="en-US" sz="1600" b="1" dirty="0">
                <a:latin typeface="楷体" panose="02010609060101010101" pitchFamily="49" charset="-122"/>
                <a:ea typeface="楷体" panose="02010609060101010101" pitchFamily="49" charset="-122"/>
              </a:rPr>
              <a:t>弹出堆顶（与朴素版</a:t>
            </a:r>
            <a:r>
              <a:rPr lang="en-US" altLang="zh-CN" sz="1600" b="1" dirty="0" err="1">
                <a:latin typeface="楷体" panose="02010609060101010101" pitchFamily="49" charset="-122"/>
                <a:ea typeface="楷体" panose="02010609060101010101" pitchFamily="49" charset="-122"/>
              </a:rPr>
              <a:t>diijkstra</a:t>
            </a:r>
            <a:r>
              <a:rPr lang="zh-CN" altLang="en-US" sz="1600" b="1" dirty="0">
                <a:latin typeface="楷体" panose="02010609060101010101" pitchFamily="49" charset="-122"/>
                <a:ea typeface="楷体" panose="02010609060101010101" pitchFamily="49" charset="-122"/>
              </a:rPr>
              <a:t>找到</a:t>
            </a:r>
            <a:r>
              <a:rPr lang="en-US" altLang="zh-CN" sz="1600" b="1" dirty="0">
                <a:latin typeface="楷体" panose="02010609060101010101" pitchFamily="49" charset="-122"/>
                <a:ea typeface="楷体" panose="02010609060101010101" pitchFamily="49" charset="-122"/>
              </a:rPr>
              <a:t>S</a:t>
            </a:r>
            <a:r>
              <a:rPr lang="zh-CN" altLang="en-US" sz="1600" b="1" dirty="0">
                <a:latin typeface="楷体" panose="02010609060101010101" pitchFamily="49" charset="-122"/>
                <a:ea typeface="楷体" panose="02010609060101010101" pitchFamily="49" charset="-122"/>
              </a:rPr>
              <a:t>外距离最短的点相同，并标记该点的最短路径已经确定）。</a:t>
            </a:r>
          </a:p>
          <a:p>
            <a:r>
              <a:rPr lang="zh-CN" altLang="en-US" sz="1600" b="1" dirty="0">
                <a:latin typeface="楷体" panose="02010609060101010101" pitchFamily="49" charset="-122"/>
                <a:ea typeface="楷体" panose="02010609060101010101" pitchFamily="49" charset="-122"/>
              </a:rPr>
              <a:t>用该点更新临界点的距离，若更新成功就加入到堆中。</a:t>
            </a:r>
          </a:p>
        </p:txBody>
      </p:sp>
    </p:spTree>
    <p:extLst>
      <p:ext uri="{BB962C8B-B14F-4D97-AF65-F5344CB8AC3E}">
        <p14:creationId xmlns:p14="http://schemas.microsoft.com/office/powerpoint/2010/main" val="305457496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785"/>
          <p:cNvSpPr/>
          <p:nvPr/>
        </p:nvSpPr>
        <p:spPr>
          <a:xfrm>
            <a:off x="4596244" y="1685720"/>
            <a:ext cx="3103473" cy="1017083"/>
          </a:xfrm>
          <a:prstGeom prst="line">
            <a:avLst/>
          </a:prstGeom>
          <a:ln w="6350">
            <a:solidFill>
              <a:schemeClr val="bg1">
                <a:lumMod val="65000"/>
              </a:schemeClr>
            </a:solidFill>
            <a:miter lim="400000"/>
          </a:ln>
        </p:spPr>
        <p:txBody>
          <a:bodyPr lIns="0" tIns="0" rIns="0" bIns="0"/>
          <a:lstStyle/>
          <a:p>
            <a:pPr defTabSz="171418">
              <a:defRPr sz="1200">
                <a:solidFill>
                  <a:srgbClr val="000000"/>
                </a:solidFill>
                <a:latin typeface="Helvetica"/>
                <a:ea typeface="Helvetica"/>
                <a:cs typeface="Helvetica"/>
                <a:sym typeface="Helvetica"/>
              </a:defRPr>
            </a:pPr>
            <a:endParaRPr sz="400" dirty="0">
              <a:cs typeface="+mn-ea"/>
              <a:sym typeface="+mn-lt"/>
            </a:endParaRPr>
          </a:p>
        </p:txBody>
      </p:sp>
      <p:sp>
        <p:nvSpPr>
          <p:cNvPr id="4" name="Shape 1786"/>
          <p:cNvSpPr/>
          <p:nvPr/>
        </p:nvSpPr>
        <p:spPr>
          <a:xfrm>
            <a:off x="4342466" y="1740005"/>
            <a:ext cx="1561084" cy="1017085"/>
          </a:xfrm>
          <a:prstGeom prst="line">
            <a:avLst/>
          </a:prstGeom>
          <a:ln w="6350">
            <a:solidFill>
              <a:schemeClr val="bg1">
                <a:lumMod val="65000"/>
              </a:schemeClr>
            </a:solidFill>
            <a:miter lim="400000"/>
          </a:ln>
        </p:spPr>
        <p:txBody>
          <a:bodyPr lIns="0" tIns="0" rIns="0" bIns="0"/>
          <a:lstStyle/>
          <a:p>
            <a:pPr defTabSz="171418">
              <a:defRPr sz="1200">
                <a:solidFill>
                  <a:srgbClr val="000000"/>
                </a:solidFill>
                <a:latin typeface="Helvetica"/>
                <a:ea typeface="Helvetica"/>
                <a:cs typeface="Helvetica"/>
                <a:sym typeface="Helvetica"/>
              </a:defRPr>
            </a:pPr>
            <a:endParaRPr sz="400" dirty="0">
              <a:cs typeface="+mn-ea"/>
              <a:sym typeface="+mn-lt"/>
            </a:endParaRPr>
          </a:p>
        </p:txBody>
      </p:sp>
      <p:sp>
        <p:nvSpPr>
          <p:cNvPr id="5" name="Shape 1788"/>
          <p:cNvSpPr/>
          <p:nvPr/>
        </p:nvSpPr>
        <p:spPr>
          <a:xfrm flipH="1">
            <a:off x="3408418" y="1660208"/>
            <a:ext cx="1555067" cy="1011565"/>
          </a:xfrm>
          <a:prstGeom prst="line">
            <a:avLst/>
          </a:prstGeom>
          <a:ln w="6350">
            <a:solidFill>
              <a:schemeClr val="bg1">
                <a:lumMod val="65000"/>
              </a:schemeClr>
            </a:solidFill>
            <a:miter lim="400000"/>
          </a:ln>
        </p:spPr>
        <p:txBody>
          <a:bodyPr lIns="0" tIns="0" rIns="0" bIns="0"/>
          <a:lstStyle/>
          <a:p>
            <a:pPr defTabSz="171418">
              <a:defRPr sz="1200">
                <a:solidFill>
                  <a:srgbClr val="000000"/>
                </a:solidFill>
                <a:latin typeface="Helvetica"/>
                <a:ea typeface="Helvetica"/>
                <a:cs typeface="Helvetica"/>
                <a:sym typeface="Helvetica"/>
              </a:defRPr>
            </a:pPr>
            <a:endParaRPr sz="400" dirty="0">
              <a:cs typeface="+mn-ea"/>
              <a:sym typeface="+mn-lt"/>
            </a:endParaRPr>
          </a:p>
        </p:txBody>
      </p:sp>
      <p:sp>
        <p:nvSpPr>
          <p:cNvPr id="6" name="Shape 1789"/>
          <p:cNvSpPr/>
          <p:nvPr/>
        </p:nvSpPr>
        <p:spPr>
          <a:xfrm flipH="1">
            <a:off x="1487253" y="1685718"/>
            <a:ext cx="3108992" cy="1022604"/>
          </a:xfrm>
          <a:prstGeom prst="line">
            <a:avLst/>
          </a:prstGeom>
          <a:ln w="6350">
            <a:solidFill>
              <a:schemeClr val="bg1">
                <a:lumMod val="65000"/>
              </a:schemeClr>
            </a:solidFill>
            <a:miter lim="400000"/>
          </a:ln>
        </p:spPr>
        <p:txBody>
          <a:bodyPr lIns="0" tIns="0" rIns="0" bIns="0"/>
          <a:lstStyle/>
          <a:p>
            <a:pPr defTabSz="171418">
              <a:defRPr sz="1200">
                <a:solidFill>
                  <a:srgbClr val="000000"/>
                </a:solidFill>
                <a:latin typeface="Helvetica"/>
                <a:ea typeface="Helvetica"/>
                <a:cs typeface="Helvetica"/>
                <a:sym typeface="Helvetica"/>
              </a:defRPr>
            </a:pPr>
            <a:endParaRPr sz="400" dirty="0">
              <a:cs typeface="+mn-ea"/>
              <a:sym typeface="+mn-lt"/>
            </a:endParaRPr>
          </a:p>
        </p:txBody>
      </p:sp>
      <p:sp>
        <p:nvSpPr>
          <p:cNvPr id="7" name="Shape 1794"/>
          <p:cNvSpPr/>
          <p:nvPr/>
        </p:nvSpPr>
        <p:spPr>
          <a:xfrm>
            <a:off x="786853" y="2516519"/>
            <a:ext cx="1418945" cy="441728"/>
          </a:xfrm>
          <a:prstGeom prst="roundRect">
            <a:avLst>
              <a:gd name="adj" fmla="val 50000"/>
            </a:avLst>
          </a:prstGeom>
          <a:solidFill>
            <a:schemeClr val="accent2"/>
          </a:solidFill>
          <a:ln w="12700">
            <a:miter lim="400000"/>
          </a:ln>
        </p:spPr>
        <p:txBody>
          <a:bodyPr lIns="14286" tIns="14286" rIns="14286" bIns="14286" anchor="ctr"/>
          <a:lstStyle/>
          <a:p>
            <a:pPr lvl="0">
              <a:lnSpc>
                <a:spcPct val="120000"/>
              </a:lnSpc>
            </a:pPr>
            <a:endParaRPr sz="1100" dirty="0">
              <a:cs typeface="+mn-ea"/>
              <a:sym typeface="+mn-lt"/>
            </a:endParaRPr>
          </a:p>
        </p:txBody>
      </p:sp>
      <p:sp>
        <p:nvSpPr>
          <p:cNvPr id="8" name="Shape 1796"/>
          <p:cNvSpPr/>
          <p:nvPr/>
        </p:nvSpPr>
        <p:spPr>
          <a:xfrm>
            <a:off x="2824714" y="2534770"/>
            <a:ext cx="1418945" cy="441728"/>
          </a:xfrm>
          <a:prstGeom prst="roundRect">
            <a:avLst>
              <a:gd name="adj" fmla="val 50000"/>
            </a:avLst>
          </a:prstGeom>
          <a:solidFill>
            <a:schemeClr val="accent3"/>
          </a:solidFill>
          <a:ln w="12700">
            <a:miter lim="400000"/>
          </a:ln>
        </p:spPr>
        <p:txBody>
          <a:bodyPr lIns="14286" tIns="14286" rIns="14286" bIns="14286" anchor="ctr"/>
          <a:lstStyle/>
          <a:p>
            <a:pPr lvl="0">
              <a:lnSpc>
                <a:spcPct val="120000"/>
              </a:lnSpc>
            </a:pPr>
            <a:endParaRPr sz="1100" dirty="0">
              <a:cs typeface="+mn-ea"/>
              <a:sym typeface="+mn-lt"/>
            </a:endParaRPr>
          </a:p>
        </p:txBody>
      </p:sp>
      <p:sp>
        <p:nvSpPr>
          <p:cNvPr id="10" name="Shape 1800"/>
          <p:cNvSpPr/>
          <p:nvPr/>
        </p:nvSpPr>
        <p:spPr>
          <a:xfrm>
            <a:off x="4903674" y="2535782"/>
            <a:ext cx="1418945" cy="441728"/>
          </a:xfrm>
          <a:prstGeom prst="roundRect">
            <a:avLst>
              <a:gd name="adj" fmla="val 50000"/>
            </a:avLst>
          </a:prstGeom>
          <a:solidFill>
            <a:schemeClr val="accent4"/>
          </a:solidFill>
          <a:ln w="12700">
            <a:miter lim="400000"/>
          </a:ln>
        </p:spPr>
        <p:txBody>
          <a:bodyPr lIns="14286" tIns="14286" rIns="14286" bIns="14286" anchor="ctr"/>
          <a:lstStyle/>
          <a:p>
            <a:pPr lvl="0">
              <a:lnSpc>
                <a:spcPct val="120000"/>
              </a:lnSpc>
            </a:pPr>
            <a:endParaRPr sz="1100" dirty="0">
              <a:cs typeface="+mn-ea"/>
              <a:sym typeface="+mn-lt"/>
            </a:endParaRPr>
          </a:p>
        </p:txBody>
      </p:sp>
      <p:sp>
        <p:nvSpPr>
          <p:cNvPr id="11" name="Shape 1802"/>
          <p:cNvSpPr/>
          <p:nvPr/>
        </p:nvSpPr>
        <p:spPr>
          <a:xfrm>
            <a:off x="6920452" y="2516519"/>
            <a:ext cx="1418945" cy="441728"/>
          </a:xfrm>
          <a:prstGeom prst="roundRect">
            <a:avLst>
              <a:gd name="adj" fmla="val 50000"/>
            </a:avLst>
          </a:prstGeom>
          <a:solidFill>
            <a:schemeClr val="accent5"/>
          </a:solidFill>
          <a:ln w="12700">
            <a:miter lim="400000"/>
          </a:ln>
        </p:spPr>
        <p:txBody>
          <a:bodyPr lIns="14286" tIns="14286" rIns="14286" bIns="14286" anchor="ctr"/>
          <a:lstStyle/>
          <a:p>
            <a:pPr lvl="0">
              <a:lnSpc>
                <a:spcPct val="120000"/>
              </a:lnSpc>
            </a:pPr>
            <a:endParaRPr sz="1100" dirty="0">
              <a:cs typeface="+mn-ea"/>
              <a:sym typeface="+mn-lt"/>
            </a:endParaRPr>
          </a:p>
        </p:txBody>
      </p:sp>
      <p:grpSp>
        <p:nvGrpSpPr>
          <p:cNvPr id="13" name="Group 33"/>
          <p:cNvGrpSpPr/>
          <p:nvPr/>
        </p:nvGrpSpPr>
        <p:grpSpPr>
          <a:xfrm>
            <a:off x="4144853" y="1272684"/>
            <a:ext cx="893258" cy="893307"/>
            <a:chOff x="5526407" y="1696816"/>
            <a:chExt cx="1191141" cy="1191141"/>
          </a:xfrm>
        </p:grpSpPr>
        <p:sp>
          <p:nvSpPr>
            <p:cNvPr id="14" name="Shape 1790"/>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26787" tIns="26787" rIns="26787" bIns="26787" anchor="ctr"/>
            <a:lstStyle/>
            <a:p>
              <a:pPr lvl="0">
                <a:lnSpc>
                  <a:spcPct val="120000"/>
                </a:lnSpc>
              </a:pPr>
              <a:endParaRPr dirty="0">
                <a:cs typeface="+mn-ea"/>
                <a:sym typeface="+mn-lt"/>
              </a:endParaRPr>
            </a:p>
          </p:txBody>
        </p:sp>
        <p:sp>
          <p:nvSpPr>
            <p:cNvPr id="15" name="Shape 1804"/>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miter lim="400000"/>
            </a:ln>
          </p:spPr>
          <p:txBody>
            <a:bodyPr lIns="0" tIns="0" rIns="0" bIns="0" anchor="ctr"/>
            <a:lstStyle/>
            <a:p>
              <a:pPr lvl="0">
                <a:lnSpc>
                  <a:spcPct val="120000"/>
                </a:lnSpc>
              </a:pPr>
              <a:endParaRPr dirty="0">
                <a:cs typeface="+mn-ea"/>
                <a:sym typeface="+mn-lt"/>
              </a:endParaRPr>
            </a:p>
          </p:txBody>
        </p:sp>
      </p:grpSp>
      <p:sp>
        <p:nvSpPr>
          <p:cNvPr id="21" name="文本框 20">
            <a:extLst>
              <a:ext uri="{FF2B5EF4-FFF2-40B4-BE49-F238E27FC236}">
                <a16:creationId xmlns:a16="http://schemas.microsoft.com/office/drawing/2014/main" id="{80C7F855-6A8A-C19A-0066-BFE4322DD8B3}"/>
              </a:ext>
            </a:extLst>
          </p:cNvPr>
          <p:cNvSpPr txBox="1"/>
          <p:nvPr/>
        </p:nvSpPr>
        <p:spPr>
          <a:xfrm>
            <a:off x="3160279" y="691701"/>
            <a:ext cx="4572000" cy="461665"/>
          </a:xfrm>
          <a:prstGeom prst="rect">
            <a:avLst/>
          </a:prstGeom>
          <a:noFill/>
        </p:spPr>
        <p:txBody>
          <a:bodyPr wrap="square">
            <a:spAutoFit/>
          </a:bodyPr>
          <a:lstStyle/>
          <a:p>
            <a:r>
              <a:rPr lang="en-US" altLang="zh-CN" sz="2400" b="1" dirty="0">
                <a:solidFill>
                  <a:schemeClr val="accent1">
                    <a:lumMod val="75000"/>
                  </a:schemeClr>
                </a:solidFill>
              </a:rPr>
              <a:t>Dijkstra</a:t>
            </a:r>
            <a:r>
              <a:rPr lang="zh-CN" altLang="en-US" sz="2400" b="1" dirty="0">
                <a:solidFill>
                  <a:schemeClr val="accent1">
                    <a:lumMod val="75000"/>
                  </a:schemeClr>
                </a:solidFill>
              </a:rPr>
              <a:t>算法的局限性</a:t>
            </a:r>
          </a:p>
        </p:txBody>
      </p:sp>
      <p:sp>
        <p:nvSpPr>
          <p:cNvPr id="24" name="文本框 23">
            <a:extLst>
              <a:ext uri="{FF2B5EF4-FFF2-40B4-BE49-F238E27FC236}">
                <a16:creationId xmlns:a16="http://schemas.microsoft.com/office/drawing/2014/main" id="{42FEDA12-FC77-3EA6-CB8B-BC3FE8F424B9}"/>
              </a:ext>
            </a:extLst>
          </p:cNvPr>
          <p:cNvSpPr txBox="1"/>
          <p:nvPr/>
        </p:nvSpPr>
        <p:spPr>
          <a:xfrm>
            <a:off x="1357720" y="2571750"/>
            <a:ext cx="687799" cy="369332"/>
          </a:xfrm>
          <a:prstGeom prst="rect">
            <a:avLst/>
          </a:prstGeom>
          <a:noFill/>
        </p:spPr>
        <p:txBody>
          <a:bodyPr wrap="square" rtlCol="0">
            <a:spAutoFit/>
          </a:bodyPr>
          <a:lstStyle/>
          <a:p>
            <a:r>
              <a:rPr lang="en-US" altLang="zh-CN" b="1" dirty="0"/>
              <a:t>1</a:t>
            </a:r>
            <a:endParaRPr lang="zh-CN" altLang="en-US" b="1" dirty="0"/>
          </a:p>
        </p:txBody>
      </p:sp>
      <p:sp>
        <p:nvSpPr>
          <p:cNvPr id="25" name="文本框 24">
            <a:extLst>
              <a:ext uri="{FF2B5EF4-FFF2-40B4-BE49-F238E27FC236}">
                <a16:creationId xmlns:a16="http://schemas.microsoft.com/office/drawing/2014/main" id="{B43960CF-E57A-8D21-5D70-BD957DFE1D94}"/>
              </a:ext>
            </a:extLst>
          </p:cNvPr>
          <p:cNvSpPr txBox="1"/>
          <p:nvPr/>
        </p:nvSpPr>
        <p:spPr>
          <a:xfrm>
            <a:off x="3386332" y="2588915"/>
            <a:ext cx="714737" cy="369332"/>
          </a:xfrm>
          <a:prstGeom prst="rect">
            <a:avLst/>
          </a:prstGeom>
          <a:noFill/>
        </p:spPr>
        <p:txBody>
          <a:bodyPr wrap="square" rtlCol="0">
            <a:spAutoFit/>
          </a:bodyPr>
          <a:lstStyle/>
          <a:p>
            <a:r>
              <a:rPr lang="en-US" altLang="zh-CN" b="1" dirty="0"/>
              <a:t>2</a:t>
            </a:r>
            <a:endParaRPr lang="zh-CN" altLang="en-US" b="1" dirty="0"/>
          </a:p>
        </p:txBody>
      </p:sp>
      <p:sp>
        <p:nvSpPr>
          <p:cNvPr id="26" name="文本框 25">
            <a:extLst>
              <a:ext uri="{FF2B5EF4-FFF2-40B4-BE49-F238E27FC236}">
                <a16:creationId xmlns:a16="http://schemas.microsoft.com/office/drawing/2014/main" id="{3923AA87-14EF-2DA1-365E-7F2CC6F67B7A}"/>
              </a:ext>
            </a:extLst>
          </p:cNvPr>
          <p:cNvSpPr txBox="1"/>
          <p:nvPr/>
        </p:nvSpPr>
        <p:spPr>
          <a:xfrm>
            <a:off x="5446279" y="2589918"/>
            <a:ext cx="886002" cy="369332"/>
          </a:xfrm>
          <a:prstGeom prst="rect">
            <a:avLst/>
          </a:prstGeom>
          <a:noFill/>
        </p:spPr>
        <p:txBody>
          <a:bodyPr wrap="square" rtlCol="0">
            <a:spAutoFit/>
          </a:bodyPr>
          <a:lstStyle/>
          <a:p>
            <a:r>
              <a:rPr lang="en-US" altLang="zh-CN" b="1" dirty="0"/>
              <a:t>3</a:t>
            </a:r>
            <a:endParaRPr lang="zh-CN" altLang="en-US" b="1" dirty="0"/>
          </a:p>
        </p:txBody>
      </p:sp>
      <p:sp>
        <p:nvSpPr>
          <p:cNvPr id="27" name="文本框 26">
            <a:extLst>
              <a:ext uri="{FF2B5EF4-FFF2-40B4-BE49-F238E27FC236}">
                <a16:creationId xmlns:a16="http://schemas.microsoft.com/office/drawing/2014/main" id="{8BCDEE1D-78A7-39BF-36F4-7B99C79CD68D}"/>
              </a:ext>
            </a:extLst>
          </p:cNvPr>
          <p:cNvSpPr txBox="1"/>
          <p:nvPr/>
        </p:nvSpPr>
        <p:spPr>
          <a:xfrm>
            <a:off x="7477655" y="2563896"/>
            <a:ext cx="740632" cy="369332"/>
          </a:xfrm>
          <a:prstGeom prst="rect">
            <a:avLst/>
          </a:prstGeom>
          <a:noFill/>
        </p:spPr>
        <p:txBody>
          <a:bodyPr wrap="square" rtlCol="0">
            <a:spAutoFit/>
          </a:bodyPr>
          <a:lstStyle/>
          <a:p>
            <a:r>
              <a:rPr lang="en-US" altLang="zh-CN" b="1" dirty="0"/>
              <a:t>4</a:t>
            </a:r>
            <a:endParaRPr lang="zh-CN" altLang="en-US" b="1" dirty="0"/>
          </a:p>
        </p:txBody>
      </p:sp>
      <p:sp>
        <p:nvSpPr>
          <p:cNvPr id="29" name="文本框 28">
            <a:extLst>
              <a:ext uri="{FF2B5EF4-FFF2-40B4-BE49-F238E27FC236}">
                <a16:creationId xmlns:a16="http://schemas.microsoft.com/office/drawing/2014/main" id="{86E6DE2D-3C25-2DF1-1CF3-C68839019AD1}"/>
              </a:ext>
            </a:extLst>
          </p:cNvPr>
          <p:cNvSpPr txBox="1"/>
          <p:nvPr/>
        </p:nvSpPr>
        <p:spPr>
          <a:xfrm>
            <a:off x="538714" y="3176071"/>
            <a:ext cx="1945054" cy="1569660"/>
          </a:xfrm>
          <a:prstGeom prst="rect">
            <a:avLst/>
          </a:prstGeom>
          <a:noFill/>
        </p:spPr>
        <p:txBody>
          <a:bodyPr wrap="square">
            <a:spAutoFit/>
          </a:bodyPr>
          <a:lstStyle/>
          <a:p>
            <a:r>
              <a:rPr lang="zh-CN" altLang="en-US" sz="1200" b="1" dirty="0">
                <a:solidFill>
                  <a:schemeClr val="accent1">
                    <a:lumMod val="75000"/>
                  </a:schemeClr>
                </a:solidFill>
              </a:rPr>
              <a:t>不能处理带有负权边的图：</a:t>
            </a:r>
            <a:r>
              <a:rPr lang="en-US" altLang="zh-CN" sz="1200" b="1" dirty="0">
                <a:solidFill>
                  <a:schemeClr val="accent1">
                    <a:lumMod val="75000"/>
                  </a:schemeClr>
                </a:solidFill>
              </a:rPr>
              <a:t>Dijkstra</a:t>
            </a:r>
            <a:r>
              <a:rPr lang="zh-CN" altLang="en-US" sz="1200" b="1" dirty="0">
                <a:solidFill>
                  <a:schemeClr val="accent1">
                    <a:lumMod val="75000"/>
                  </a:schemeClr>
                </a:solidFill>
              </a:rPr>
              <a:t>算法要求所有边的权值都为正数，否则可能会出现错误的结果。如果存在负权边，则可能会导致算法无法找到正确的最短路径，或者陷入死循环。</a:t>
            </a:r>
          </a:p>
        </p:txBody>
      </p:sp>
      <p:sp>
        <p:nvSpPr>
          <p:cNvPr id="31" name="文本框 30">
            <a:extLst>
              <a:ext uri="{FF2B5EF4-FFF2-40B4-BE49-F238E27FC236}">
                <a16:creationId xmlns:a16="http://schemas.microsoft.com/office/drawing/2014/main" id="{4A68B580-C71D-BC54-9801-AD8618FC8F86}"/>
              </a:ext>
            </a:extLst>
          </p:cNvPr>
          <p:cNvSpPr txBox="1"/>
          <p:nvPr/>
        </p:nvSpPr>
        <p:spPr>
          <a:xfrm>
            <a:off x="2699792" y="3178318"/>
            <a:ext cx="1840963" cy="1384995"/>
          </a:xfrm>
          <a:prstGeom prst="rect">
            <a:avLst/>
          </a:prstGeom>
          <a:noFill/>
        </p:spPr>
        <p:txBody>
          <a:bodyPr wrap="square">
            <a:spAutoFit/>
          </a:bodyPr>
          <a:lstStyle/>
          <a:p>
            <a:r>
              <a:rPr lang="zh-CN" altLang="en-US" sz="1200" b="1" dirty="0">
                <a:solidFill>
                  <a:schemeClr val="accent1">
                    <a:lumMod val="75000"/>
                  </a:schemeClr>
                </a:solidFill>
              </a:rPr>
              <a:t>空间复杂度高：</a:t>
            </a:r>
            <a:r>
              <a:rPr lang="en-US" altLang="zh-CN" sz="1200" b="1" dirty="0">
                <a:solidFill>
                  <a:schemeClr val="accent1">
                    <a:lumMod val="75000"/>
                  </a:schemeClr>
                </a:solidFill>
              </a:rPr>
              <a:t>Dijkstra</a:t>
            </a:r>
            <a:r>
              <a:rPr lang="zh-CN" altLang="en-US" sz="1200" b="1" dirty="0">
                <a:solidFill>
                  <a:schemeClr val="accent1">
                    <a:lumMod val="75000"/>
                  </a:schemeClr>
                </a:solidFill>
              </a:rPr>
              <a:t>算法使用了一个距离数组来存储源节点到其他节点的最短距离，如果节点数很大，这个数组的空间复杂度会很高，导致算法运行缓慢。</a:t>
            </a:r>
          </a:p>
        </p:txBody>
      </p:sp>
      <p:sp>
        <p:nvSpPr>
          <p:cNvPr id="33" name="文本框 32">
            <a:extLst>
              <a:ext uri="{FF2B5EF4-FFF2-40B4-BE49-F238E27FC236}">
                <a16:creationId xmlns:a16="http://schemas.microsoft.com/office/drawing/2014/main" id="{E0A32F41-B85E-2CE1-34F4-46F79F38C776}"/>
              </a:ext>
            </a:extLst>
          </p:cNvPr>
          <p:cNvSpPr txBox="1"/>
          <p:nvPr/>
        </p:nvSpPr>
        <p:spPr>
          <a:xfrm>
            <a:off x="4659797" y="3186911"/>
            <a:ext cx="2141613" cy="1785104"/>
          </a:xfrm>
          <a:prstGeom prst="rect">
            <a:avLst/>
          </a:prstGeom>
          <a:noFill/>
        </p:spPr>
        <p:txBody>
          <a:bodyPr wrap="square">
            <a:spAutoFit/>
          </a:bodyPr>
          <a:lstStyle/>
          <a:p>
            <a:r>
              <a:rPr lang="zh-CN" altLang="en-US" sz="1100" b="1" dirty="0">
                <a:solidFill>
                  <a:schemeClr val="accent1">
                    <a:lumMod val="75000"/>
                  </a:schemeClr>
                </a:solidFill>
              </a:rPr>
              <a:t>时间复杂度高：在稠密图中，</a:t>
            </a:r>
            <a:r>
              <a:rPr lang="en-US" altLang="zh-CN" sz="1100" b="1" dirty="0">
                <a:solidFill>
                  <a:schemeClr val="accent1">
                    <a:lumMod val="75000"/>
                  </a:schemeClr>
                </a:solidFill>
              </a:rPr>
              <a:t>Dijkstra</a:t>
            </a:r>
            <a:r>
              <a:rPr lang="zh-CN" altLang="en-US" sz="1100" b="1" dirty="0">
                <a:solidFill>
                  <a:schemeClr val="accent1">
                    <a:lumMod val="75000"/>
                  </a:schemeClr>
                </a:solidFill>
              </a:rPr>
              <a:t>算法的时间复杂度为</a:t>
            </a:r>
            <a:r>
              <a:rPr lang="en-US" altLang="zh-CN" sz="1100" b="1" dirty="0">
                <a:solidFill>
                  <a:schemeClr val="accent1">
                    <a:lumMod val="75000"/>
                  </a:schemeClr>
                </a:solidFill>
              </a:rPr>
              <a:t>O(N^2)</a:t>
            </a:r>
            <a:r>
              <a:rPr lang="zh-CN" altLang="en-US" sz="1100" b="1" dirty="0">
                <a:solidFill>
                  <a:schemeClr val="accent1">
                    <a:lumMod val="75000"/>
                  </a:schemeClr>
                </a:solidFill>
              </a:rPr>
              <a:t>，其中</a:t>
            </a:r>
            <a:r>
              <a:rPr lang="en-US" altLang="zh-CN" sz="1100" b="1" dirty="0">
                <a:solidFill>
                  <a:schemeClr val="accent1">
                    <a:lumMod val="75000"/>
                  </a:schemeClr>
                </a:solidFill>
              </a:rPr>
              <a:t>N</a:t>
            </a:r>
            <a:r>
              <a:rPr lang="zh-CN" altLang="en-US" sz="1100" b="1" dirty="0">
                <a:solidFill>
                  <a:schemeClr val="accent1">
                    <a:lumMod val="75000"/>
                  </a:schemeClr>
                </a:solidFill>
              </a:rPr>
              <a:t>是节点数，这可能会导致算法运行缓慢。在稀疏图中，使用堆优化可以将时间复杂度降至</a:t>
            </a:r>
            <a:r>
              <a:rPr lang="en-US" altLang="zh-CN" sz="1100" b="1" dirty="0">
                <a:solidFill>
                  <a:schemeClr val="accent1">
                    <a:lumMod val="75000"/>
                  </a:schemeClr>
                </a:solidFill>
              </a:rPr>
              <a:t>O(</a:t>
            </a:r>
            <a:r>
              <a:rPr lang="en-US" altLang="zh-CN" sz="1100" b="1" dirty="0" err="1">
                <a:solidFill>
                  <a:schemeClr val="accent1">
                    <a:lumMod val="75000"/>
                  </a:schemeClr>
                </a:solidFill>
              </a:rPr>
              <a:t>MlogN</a:t>
            </a:r>
            <a:r>
              <a:rPr lang="en-US" altLang="zh-CN" sz="1100" b="1" dirty="0">
                <a:solidFill>
                  <a:schemeClr val="accent1">
                    <a:lumMod val="75000"/>
                  </a:schemeClr>
                </a:solidFill>
              </a:rPr>
              <a:t>)</a:t>
            </a:r>
            <a:r>
              <a:rPr lang="zh-CN" altLang="en-US" sz="1100" b="1" dirty="0">
                <a:solidFill>
                  <a:schemeClr val="accent1">
                    <a:lumMod val="75000"/>
                  </a:schemeClr>
                </a:solidFill>
              </a:rPr>
              <a:t>，其中</a:t>
            </a:r>
            <a:r>
              <a:rPr lang="en-US" altLang="zh-CN" sz="1100" b="1" dirty="0">
                <a:solidFill>
                  <a:schemeClr val="accent1">
                    <a:lumMod val="75000"/>
                  </a:schemeClr>
                </a:solidFill>
              </a:rPr>
              <a:t>M</a:t>
            </a:r>
            <a:r>
              <a:rPr lang="zh-CN" altLang="en-US" sz="1100" b="1" dirty="0">
                <a:solidFill>
                  <a:schemeClr val="accent1">
                    <a:lumMod val="75000"/>
                  </a:schemeClr>
                </a:solidFill>
              </a:rPr>
              <a:t>是边数，但是在实际应用中，堆操作的常数因子可能会很大，导致算法的实际运行时间不尽如人意。</a:t>
            </a:r>
          </a:p>
        </p:txBody>
      </p:sp>
      <p:sp>
        <p:nvSpPr>
          <p:cNvPr id="35" name="文本框 34">
            <a:extLst>
              <a:ext uri="{FF2B5EF4-FFF2-40B4-BE49-F238E27FC236}">
                <a16:creationId xmlns:a16="http://schemas.microsoft.com/office/drawing/2014/main" id="{9B771348-55F5-51CE-02BC-869B899473B0}"/>
              </a:ext>
            </a:extLst>
          </p:cNvPr>
          <p:cNvSpPr txBox="1"/>
          <p:nvPr/>
        </p:nvSpPr>
        <p:spPr>
          <a:xfrm>
            <a:off x="6920452" y="3176071"/>
            <a:ext cx="2034851" cy="1277273"/>
          </a:xfrm>
          <a:prstGeom prst="rect">
            <a:avLst/>
          </a:prstGeom>
          <a:noFill/>
        </p:spPr>
        <p:txBody>
          <a:bodyPr wrap="square">
            <a:spAutoFit/>
          </a:bodyPr>
          <a:lstStyle/>
          <a:p>
            <a:r>
              <a:rPr lang="zh-CN" altLang="en-US" sz="1100" b="1" dirty="0">
                <a:solidFill>
                  <a:schemeClr val="accent1">
                    <a:lumMod val="75000"/>
                  </a:schemeClr>
                </a:solidFill>
              </a:rPr>
              <a:t>不能处理含有环的图：</a:t>
            </a:r>
            <a:r>
              <a:rPr lang="en-US" altLang="zh-CN" sz="1100" b="1" dirty="0">
                <a:solidFill>
                  <a:schemeClr val="accent1">
                    <a:lumMod val="75000"/>
                  </a:schemeClr>
                </a:solidFill>
              </a:rPr>
              <a:t>Dijkstra</a:t>
            </a:r>
            <a:r>
              <a:rPr lang="zh-CN" altLang="en-US" sz="1100" b="1" dirty="0">
                <a:solidFill>
                  <a:schemeClr val="accent1">
                    <a:lumMod val="75000"/>
                  </a:schemeClr>
                </a:solidFill>
              </a:rPr>
              <a:t>算法不能处理含有环的图，否则可能会导致算法无法找到最短路径或者陷入死循环。如果需要处理含有环的图，可以使用</a:t>
            </a:r>
            <a:r>
              <a:rPr lang="en-US" altLang="zh-CN" sz="1100" b="1" dirty="0">
                <a:solidFill>
                  <a:schemeClr val="accent1">
                    <a:lumMod val="75000"/>
                  </a:schemeClr>
                </a:solidFill>
              </a:rPr>
              <a:t>Bellman-Ford</a:t>
            </a:r>
            <a:r>
              <a:rPr lang="zh-CN" altLang="en-US" sz="1100" b="1" dirty="0">
                <a:solidFill>
                  <a:schemeClr val="accent1">
                    <a:lumMod val="75000"/>
                  </a:schemeClr>
                </a:solidFill>
              </a:rPr>
              <a:t>算法或者</a:t>
            </a:r>
            <a:r>
              <a:rPr lang="en-US" altLang="zh-CN" sz="1100" b="1" dirty="0">
                <a:solidFill>
                  <a:schemeClr val="accent1">
                    <a:lumMod val="75000"/>
                  </a:schemeClr>
                </a:solidFill>
              </a:rPr>
              <a:t>SPFA</a:t>
            </a:r>
            <a:r>
              <a:rPr lang="zh-CN" altLang="en-US" sz="1100" b="1" dirty="0">
                <a:solidFill>
                  <a:schemeClr val="accent1">
                    <a:lumMod val="75000"/>
                  </a:schemeClr>
                </a:solidFill>
              </a:rPr>
              <a:t>算法。</a:t>
            </a:r>
          </a:p>
        </p:txBody>
      </p:sp>
    </p:spTree>
    <p:extLst>
      <p:ext uri="{BB962C8B-B14F-4D97-AF65-F5344CB8AC3E}">
        <p14:creationId xmlns:p14="http://schemas.microsoft.com/office/powerpoint/2010/main" val="405020555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300"/>
                                        <p:tgtEl>
                                          <p:spTgt spid="6"/>
                                        </p:tgtEl>
                                      </p:cBhvr>
                                    </p:animEffect>
                                  </p:childTnLst>
                                </p:cTn>
                              </p:par>
                            </p:childTnLst>
                          </p:cTn>
                        </p:par>
                        <p:par>
                          <p:cTn id="14" fill="hold">
                            <p:stCondLst>
                              <p:cond delay="8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3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300"/>
                                        <p:tgtEl>
                                          <p:spTgt spid="5"/>
                                        </p:tgtEl>
                                      </p:cBhvr>
                                    </p:animEffect>
                                  </p:childTnLst>
                                </p:cTn>
                              </p:par>
                            </p:childTnLst>
                          </p:cTn>
                        </p:par>
                        <p:par>
                          <p:cTn id="22" fill="hold">
                            <p:stCondLst>
                              <p:cond delay="16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2100"/>
                            </p:stCondLst>
                            <p:childTnLst>
                              <p:par>
                                <p:cTn id="27" presetID="22" presetClass="entr" presetSubtype="1"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300"/>
                                        <p:tgtEl>
                                          <p:spTgt spid="4"/>
                                        </p:tgtEl>
                                      </p:cBhvr>
                                    </p:animEffect>
                                  </p:childTnLst>
                                </p:cTn>
                              </p:par>
                            </p:childTnLst>
                          </p:cTn>
                        </p:par>
                        <p:par>
                          <p:cTn id="30" fill="hold">
                            <p:stCondLst>
                              <p:cond delay="24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2900"/>
                            </p:stCondLst>
                            <p:childTnLst>
                              <p:par>
                                <p:cTn id="35" presetID="22" presetClass="entr" presetSubtype="1"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300"/>
                                        <p:tgtEl>
                                          <p:spTgt spid="3"/>
                                        </p:tgtEl>
                                      </p:cBhvr>
                                    </p:animEffect>
                                  </p:childTnLst>
                                </p:cTn>
                              </p:par>
                            </p:childTnLst>
                          </p:cTn>
                        </p:par>
                        <p:par>
                          <p:cTn id="38" fill="hold">
                            <p:stCondLst>
                              <p:cond delay="32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28F681D-BE30-AD80-0E0B-4E1C3D580929}"/>
              </a:ext>
            </a:extLst>
          </p:cNvPr>
          <p:cNvSpPr txBox="1"/>
          <p:nvPr/>
        </p:nvSpPr>
        <p:spPr>
          <a:xfrm>
            <a:off x="2204864" y="817423"/>
            <a:ext cx="4734272" cy="3508653"/>
          </a:xfrm>
          <a:prstGeom prst="rect">
            <a:avLst/>
          </a:prstGeom>
          <a:noFill/>
        </p:spPr>
        <p:txBody>
          <a:bodyPr wrap="square">
            <a:spAutoFit/>
          </a:bodyPr>
          <a:lstStyle/>
          <a:p>
            <a:r>
              <a:rPr lang="zh-CN" altLang="en-US" sz="2400" b="1" dirty="0">
                <a:solidFill>
                  <a:schemeClr val="accent1">
                    <a:lumMod val="75000"/>
                  </a:schemeClr>
                </a:solidFill>
              </a:rPr>
              <a:t>适用情况</a:t>
            </a:r>
            <a:endParaRPr lang="en-US" altLang="zh-CN" sz="2400" b="1" dirty="0">
              <a:solidFill>
                <a:schemeClr val="accent1">
                  <a:lumMod val="75000"/>
                </a:schemeClr>
              </a:solidFill>
            </a:endParaRPr>
          </a:p>
          <a:p>
            <a:endParaRPr lang="en-US" altLang="zh-CN" b="1" dirty="0">
              <a:solidFill>
                <a:schemeClr val="accent1">
                  <a:lumMod val="75000"/>
                </a:schemeClr>
              </a:solidFill>
            </a:endParaRPr>
          </a:p>
          <a:p>
            <a:endParaRPr lang="zh-CN" altLang="en-US" b="1" dirty="0">
              <a:solidFill>
                <a:schemeClr val="accent1">
                  <a:lumMod val="75000"/>
                </a:schemeClr>
              </a:solidFill>
            </a:endParaRPr>
          </a:p>
          <a:p>
            <a:r>
              <a:rPr lang="en-US" altLang="zh-CN" b="1" dirty="0">
                <a:solidFill>
                  <a:schemeClr val="accent1">
                    <a:lumMod val="75000"/>
                  </a:schemeClr>
                </a:solidFill>
              </a:rPr>
              <a:t>1.Dijkstra</a:t>
            </a:r>
            <a:r>
              <a:rPr lang="zh-CN" altLang="en-US" b="1" dirty="0">
                <a:solidFill>
                  <a:schemeClr val="accent1">
                    <a:lumMod val="75000"/>
                  </a:schemeClr>
                </a:solidFill>
              </a:rPr>
              <a:t>算法适用于求解带权重的有向图或无向图中，单源最短路径问题，并且图中所有边的权重为非负数。</a:t>
            </a:r>
          </a:p>
          <a:p>
            <a:r>
              <a:rPr lang="en-US" altLang="zh-CN" b="1" dirty="0">
                <a:solidFill>
                  <a:schemeClr val="accent1">
                    <a:lumMod val="75000"/>
                  </a:schemeClr>
                </a:solidFill>
              </a:rPr>
              <a:t>2.</a:t>
            </a:r>
            <a:r>
              <a:rPr lang="zh-CN" altLang="en-US" b="1" dirty="0">
                <a:solidFill>
                  <a:schemeClr val="accent1">
                    <a:lumMod val="75000"/>
                  </a:schemeClr>
                </a:solidFill>
              </a:rPr>
              <a:t>适用于求解单源最短路径问题，即给定一个起点，求它到图中所有其他节点的最短路径。</a:t>
            </a:r>
          </a:p>
          <a:p>
            <a:r>
              <a:rPr lang="en-US" altLang="zh-CN" b="1" dirty="0">
                <a:solidFill>
                  <a:schemeClr val="accent1">
                    <a:lumMod val="75000"/>
                  </a:schemeClr>
                </a:solidFill>
              </a:rPr>
              <a:t>3.</a:t>
            </a:r>
            <a:r>
              <a:rPr lang="zh-CN" altLang="en-US" b="1" dirty="0">
                <a:solidFill>
                  <a:schemeClr val="accent1">
                    <a:lumMod val="75000"/>
                  </a:schemeClr>
                </a:solidFill>
              </a:rPr>
              <a:t>适用于稠密图和稀疏图，但是在稠密图中，时间复杂度会较高。</a:t>
            </a:r>
          </a:p>
          <a:p>
            <a:r>
              <a:rPr lang="en-US" altLang="zh-CN" b="1" dirty="0">
                <a:solidFill>
                  <a:schemeClr val="accent1">
                    <a:lumMod val="75000"/>
                  </a:schemeClr>
                </a:solidFill>
              </a:rPr>
              <a:t>4.</a:t>
            </a:r>
            <a:r>
              <a:rPr lang="zh-CN" altLang="en-US" b="1" dirty="0">
                <a:solidFill>
                  <a:schemeClr val="accent1">
                    <a:lumMod val="75000"/>
                  </a:schemeClr>
                </a:solidFill>
              </a:rPr>
              <a:t>当边权值不同，而且权值关系比较复杂时，可以使用</a:t>
            </a:r>
            <a:r>
              <a:rPr lang="en-US" altLang="zh-CN" b="1" dirty="0">
                <a:solidFill>
                  <a:schemeClr val="accent1">
                    <a:lumMod val="75000"/>
                  </a:schemeClr>
                </a:solidFill>
              </a:rPr>
              <a:t>Dijkstra</a:t>
            </a:r>
            <a:r>
              <a:rPr lang="zh-CN" altLang="en-US" b="1" dirty="0">
                <a:solidFill>
                  <a:schemeClr val="accent1">
                    <a:lumMod val="75000"/>
                  </a:schemeClr>
                </a:solidFill>
              </a:rPr>
              <a:t>算法。</a:t>
            </a:r>
          </a:p>
        </p:txBody>
      </p:sp>
      <p:pic>
        <p:nvPicPr>
          <p:cNvPr id="3" name="图片 2">
            <a:extLst>
              <a:ext uri="{FF2B5EF4-FFF2-40B4-BE49-F238E27FC236}">
                <a16:creationId xmlns:a16="http://schemas.microsoft.com/office/drawing/2014/main" id="{E8C2963C-9049-4ABE-8815-319EEA315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219822"/>
            <a:ext cx="1669243" cy="1747664"/>
          </a:xfrm>
          <a:prstGeom prst="rect">
            <a:avLst/>
          </a:prstGeom>
        </p:spPr>
      </p:pic>
    </p:spTree>
    <p:extLst>
      <p:ext uri="{BB962C8B-B14F-4D97-AF65-F5344CB8AC3E}">
        <p14:creationId xmlns:p14="http://schemas.microsoft.com/office/powerpoint/2010/main" val="1320720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461960" y="1637035"/>
            <a:ext cx="2199151" cy="2197203"/>
            <a:chOff x="0" y="0"/>
            <a:chExt cx="6753151" cy="6746917"/>
          </a:xfrm>
          <a:effectLst/>
        </p:grpSpPr>
        <p:sp>
          <p:nvSpPr>
            <p:cNvPr id="33794" name="AutoShape 2"/>
            <p:cNvSpPr>
              <a:spLocks/>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795" name="AutoShape 3"/>
            <p:cNvSpPr>
              <a:spLocks/>
            </p:cNvSpPr>
            <p:nvPr/>
          </p:nvSpPr>
          <p:spPr bwMode="auto">
            <a:xfrm>
              <a:off x="244472" y="255591"/>
              <a:ext cx="6251505" cy="6251614"/>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6">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796" name="Line 4"/>
            <p:cNvSpPr>
              <a:spLocks noChangeShapeType="1"/>
            </p:cNvSpPr>
            <p:nvPr/>
          </p:nvSpPr>
          <p:spPr bwMode="auto">
            <a:xfrm flipH="1">
              <a:off x="5526027" y="346077"/>
              <a:ext cx="871527" cy="871543"/>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grpSp>
        <p:nvGrpSpPr>
          <p:cNvPr id="3" name="Group 5"/>
          <p:cNvGrpSpPr>
            <a:grpSpLocks/>
          </p:cNvGrpSpPr>
          <p:nvPr/>
        </p:nvGrpSpPr>
        <p:grpSpPr bwMode="auto">
          <a:xfrm>
            <a:off x="3631523" y="1811260"/>
            <a:ext cx="2477276" cy="1853405"/>
            <a:chOff x="-1" y="0"/>
            <a:chExt cx="7608239" cy="5691704"/>
          </a:xfrm>
          <a:effectLst/>
        </p:grpSpPr>
        <p:sp>
          <p:nvSpPr>
            <p:cNvPr id="33798" name="AutoShape 6"/>
            <p:cNvSpPr>
              <a:spLocks/>
            </p:cNvSpPr>
            <p:nvPr/>
          </p:nvSpPr>
          <p:spPr bwMode="auto">
            <a:xfrm>
              <a:off x="-1" y="0"/>
              <a:ext cx="7608239" cy="5691704"/>
            </a:xfrm>
            <a:custGeom>
              <a:avLst/>
              <a:gdLst>
                <a:gd name="T0" fmla="*/ 3804119 w 20840"/>
                <a:gd name="T1" fmla="*/ 2845714 h 20595"/>
                <a:gd name="T2" fmla="*/ 3804119 w 20840"/>
                <a:gd name="T3" fmla="*/ 2845714 h 20595"/>
                <a:gd name="T4" fmla="*/ 3804119 w 20840"/>
                <a:gd name="T5" fmla="*/ 2845714 h 20595"/>
                <a:gd name="T6" fmla="*/ 3804119 w 20840"/>
                <a:gd name="T7" fmla="*/ 2845714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40" h="20595">
                  <a:moveTo>
                    <a:pt x="7788" y="0"/>
                  </a:moveTo>
                  <a:cubicBezTo>
                    <a:pt x="5795" y="0"/>
                    <a:pt x="3802" y="1004"/>
                    <a:pt x="2281" y="3015"/>
                  </a:cubicBezTo>
                  <a:cubicBezTo>
                    <a:pt x="-760" y="7037"/>
                    <a:pt x="-760" y="13557"/>
                    <a:pt x="2281" y="17578"/>
                  </a:cubicBezTo>
                  <a:cubicBezTo>
                    <a:pt x="5322" y="21600"/>
                    <a:pt x="10254" y="21599"/>
                    <a:pt x="13295" y="17578"/>
                  </a:cubicBezTo>
                  <a:cubicBezTo>
                    <a:pt x="14526" y="15951"/>
                    <a:pt x="15257" y="13915"/>
                    <a:pt x="15492" y="11801"/>
                  </a:cubicBezTo>
                  <a:lnTo>
                    <a:pt x="19726" y="11801"/>
                  </a:lnTo>
                  <a:lnTo>
                    <a:pt x="20839" y="10192"/>
                  </a:lnTo>
                  <a:lnTo>
                    <a:pt x="19726" y="8584"/>
                  </a:lnTo>
                  <a:lnTo>
                    <a:pt x="15466" y="8584"/>
                  </a:lnTo>
                  <a:cubicBezTo>
                    <a:pt x="15207" y="6545"/>
                    <a:pt x="14485" y="4589"/>
                    <a:pt x="13295" y="3015"/>
                  </a:cubicBezTo>
                  <a:cubicBezTo>
                    <a:pt x="11774" y="1004"/>
                    <a:pt x="9781" y="0"/>
                    <a:pt x="7788" y="0"/>
                  </a:cubicBezTo>
                  <a:close/>
                </a:path>
              </a:pathLst>
            </a:cu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799" name="AutoShape 7"/>
            <p:cNvSpPr>
              <a:spLocks/>
            </p:cNvSpPr>
            <p:nvPr/>
          </p:nvSpPr>
          <p:spPr bwMode="auto">
            <a:xfrm>
              <a:off x="201637" y="222270"/>
              <a:ext cx="5258449" cy="5258278"/>
            </a:xfrm>
            <a:custGeom>
              <a:avLst/>
              <a:gdLst>
                <a:gd name="T0" fmla="*/ 2629091 w 19679"/>
                <a:gd name="T1" fmla="*/ 2885787 h 19679"/>
                <a:gd name="T2" fmla="*/ 2629091 w 19679"/>
                <a:gd name="T3" fmla="*/ 2885787 h 19679"/>
                <a:gd name="T4" fmla="*/ 2629091 w 19679"/>
                <a:gd name="T5" fmla="*/ 2885787 h 19679"/>
                <a:gd name="T6" fmla="*/ 2629091 w 19679"/>
                <a:gd name="T7" fmla="*/ 28857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00" name="Line 8"/>
            <p:cNvSpPr>
              <a:spLocks noChangeShapeType="1"/>
            </p:cNvSpPr>
            <p:nvPr/>
          </p:nvSpPr>
          <p:spPr bwMode="auto">
            <a:xfrm flipH="1" flipV="1">
              <a:off x="5418806" y="2806955"/>
              <a:ext cx="1595634" cy="0"/>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grpSp>
        <p:nvGrpSpPr>
          <p:cNvPr id="4" name="Group 9"/>
          <p:cNvGrpSpPr>
            <a:grpSpLocks/>
          </p:cNvGrpSpPr>
          <p:nvPr/>
        </p:nvGrpSpPr>
        <p:grpSpPr bwMode="auto">
          <a:xfrm>
            <a:off x="3780926" y="1960670"/>
            <a:ext cx="1876567" cy="1955770"/>
            <a:chOff x="0" y="0"/>
            <a:chExt cx="5763342" cy="6005116"/>
          </a:xfrm>
          <a:effectLst/>
        </p:grpSpPr>
        <p:sp>
          <p:nvSpPr>
            <p:cNvPr id="33802" name="AutoShape 10"/>
            <p:cNvSpPr>
              <a:spLocks/>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03" name="AutoShape 11"/>
            <p:cNvSpPr>
              <a:spLocks/>
            </p:cNvSpPr>
            <p:nvPr/>
          </p:nvSpPr>
          <p:spPr bwMode="auto">
            <a:xfrm>
              <a:off x="180998" y="225410"/>
              <a:ext cx="4382045" cy="4382798"/>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04" name="Line 12"/>
            <p:cNvSpPr>
              <a:spLocks noChangeShapeType="1"/>
            </p:cNvSpPr>
            <p:nvPr/>
          </p:nvSpPr>
          <p:spPr bwMode="auto">
            <a:xfrm flipH="1" flipV="1">
              <a:off x="3735852" y="4101829"/>
              <a:ext cx="1579760" cy="1406432"/>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grpSp>
        <p:nvGrpSpPr>
          <p:cNvPr id="5" name="Group 13"/>
          <p:cNvGrpSpPr>
            <a:grpSpLocks/>
          </p:cNvGrpSpPr>
          <p:nvPr/>
        </p:nvGrpSpPr>
        <p:grpSpPr bwMode="auto">
          <a:xfrm>
            <a:off x="3472817" y="2110079"/>
            <a:ext cx="1745776" cy="1805326"/>
            <a:chOff x="0" y="0"/>
            <a:chExt cx="5362063" cy="5542360"/>
          </a:xfrm>
          <a:effectLst/>
        </p:grpSpPr>
        <p:sp>
          <p:nvSpPr>
            <p:cNvPr id="33806" name="AutoShape 14"/>
            <p:cNvSpPr>
              <a:spLocks/>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07" name="AutoShape 15"/>
            <p:cNvSpPr>
              <a:spLocks/>
            </p:cNvSpPr>
            <p:nvPr/>
          </p:nvSpPr>
          <p:spPr bwMode="auto">
            <a:xfrm>
              <a:off x="1611636" y="193632"/>
              <a:ext cx="3536074" cy="3536191"/>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lumMod val="60000"/>
                <a:lumOff val="4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08" name="Line 16"/>
            <p:cNvSpPr>
              <a:spLocks noChangeShapeType="1"/>
            </p:cNvSpPr>
            <p:nvPr/>
          </p:nvSpPr>
          <p:spPr bwMode="auto">
            <a:xfrm flipV="1">
              <a:off x="369961" y="3271135"/>
              <a:ext cx="1906971" cy="1906179"/>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grpSp>
        <p:nvGrpSpPr>
          <p:cNvPr id="6" name="Group 17"/>
          <p:cNvGrpSpPr>
            <a:grpSpLocks/>
          </p:cNvGrpSpPr>
          <p:nvPr/>
        </p:nvGrpSpPr>
        <p:grpSpPr bwMode="auto">
          <a:xfrm>
            <a:off x="3016858" y="2263109"/>
            <a:ext cx="2049232" cy="977626"/>
            <a:chOff x="0" y="-1"/>
            <a:chExt cx="6292395" cy="3002312"/>
          </a:xfrm>
        </p:grpSpPr>
        <p:sp>
          <p:nvSpPr>
            <p:cNvPr id="33810" name="AutoShape 18"/>
            <p:cNvSpPr>
              <a:spLocks/>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11" name="AutoShape 19"/>
            <p:cNvSpPr>
              <a:spLocks/>
            </p:cNvSpPr>
            <p:nvPr/>
          </p:nvSpPr>
          <p:spPr bwMode="auto">
            <a:xfrm>
              <a:off x="3562093" y="263555"/>
              <a:ext cx="2481082" cy="248155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12" name="Line 20"/>
            <p:cNvSpPr>
              <a:spLocks noChangeShapeType="1"/>
            </p:cNvSpPr>
            <p:nvPr/>
          </p:nvSpPr>
          <p:spPr bwMode="auto">
            <a:xfrm>
              <a:off x="541298" y="1522588"/>
              <a:ext cx="3131912" cy="0"/>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grpSp>
        <p:nvGrpSpPr>
          <p:cNvPr id="7" name="Group 21"/>
          <p:cNvGrpSpPr>
            <a:grpSpLocks/>
          </p:cNvGrpSpPr>
          <p:nvPr/>
        </p:nvGrpSpPr>
        <p:grpSpPr bwMode="auto">
          <a:xfrm>
            <a:off x="3472300" y="1634449"/>
            <a:ext cx="1443871" cy="1455841"/>
            <a:chOff x="0" y="0"/>
            <a:chExt cx="4433297" cy="4470884"/>
          </a:xfrm>
          <a:effectLst/>
        </p:grpSpPr>
        <p:sp>
          <p:nvSpPr>
            <p:cNvPr id="33814" name="AutoShape 22"/>
            <p:cNvSpPr>
              <a:spLocks/>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15" name="AutoShape 23"/>
            <p:cNvSpPr>
              <a:spLocks/>
            </p:cNvSpPr>
            <p:nvPr/>
          </p:nvSpPr>
          <p:spPr bwMode="auto">
            <a:xfrm>
              <a:off x="2771406" y="2835582"/>
              <a:ext cx="1196815" cy="1197105"/>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lumMod val="60000"/>
                <a:lumOff val="4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16" name="Line 24"/>
            <p:cNvSpPr>
              <a:spLocks noChangeShapeType="1"/>
            </p:cNvSpPr>
            <p:nvPr/>
          </p:nvSpPr>
          <p:spPr bwMode="auto">
            <a:xfrm flipH="1" flipV="1">
              <a:off x="430156" y="446134"/>
              <a:ext cx="2963466" cy="2962597"/>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sp>
        <p:nvSpPr>
          <p:cNvPr id="33823" name="AutoShape 31"/>
          <p:cNvSpPr>
            <a:spLocks/>
          </p:cNvSpPr>
          <p:nvPr/>
        </p:nvSpPr>
        <p:spPr bwMode="auto">
          <a:xfrm>
            <a:off x="5829123" y="1658748"/>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lumMod val="65000"/>
                </a:prstClr>
              </a:solidFill>
              <a:effectLst>
                <a:outerShdw blurRad="38100" dist="38100" dir="2700000" algn="tl">
                  <a:srgbClr val="000000"/>
                </a:outerShdw>
              </a:effectLst>
              <a:uLnTx/>
              <a:uFillTx/>
              <a:latin typeface="微软雅黑"/>
              <a:ea typeface="微软雅黑"/>
              <a:cs typeface="+mn-ea"/>
              <a:sym typeface="+mn-lt"/>
            </a:endParaRPr>
          </a:p>
        </p:txBody>
      </p:sp>
      <p:sp>
        <p:nvSpPr>
          <p:cNvPr id="33826" name="AutoShape 34"/>
          <p:cNvSpPr>
            <a:spLocks/>
          </p:cNvSpPr>
          <p:nvPr/>
        </p:nvSpPr>
        <p:spPr bwMode="auto">
          <a:xfrm>
            <a:off x="6180139" y="2659639"/>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lumMod val="65000"/>
                </a:prstClr>
              </a:solidFill>
              <a:effectLst>
                <a:outerShdw blurRad="38100" dist="38100" dir="2700000" algn="tl">
                  <a:srgbClr val="000000"/>
                </a:outerShdw>
              </a:effectLst>
              <a:uLnTx/>
              <a:uFillTx/>
              <a:latin typeface="微软雅黑"/>
              <a:ea typeface="微软雅黑"/>
              <a:cs typeface="+mn-ea"/>
              <a:sym typeface="+mn-lt"/>
            </a:endParaRPr>
          </a:p>
        </p:txBody>
      </p:sp>
      <p:sp>
        <p:nvSpPr>
          <p:cNvPr id="33829" name="AutoShape 37"/>
          <p:cNvSpPr>
            <a:spLocks/>
          </p:cNvSpPr>
          <p:nvPr/>
        </p:nvSpPr>
        <p:spPr bwMode="auto">
          <a:xfrm>
            <a:off x="5721079" y="3683277"/>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1300" b="0" i="0" u="none" strike="noStrike" kern="1200" cap="none" spc="0" normalizeH="0" baseline="0" noProof="0" dirty="0">
              <a:ln>
                <a:noFill/>
              </a:ln>
              <a:solidFill>
                <a:srgbClr val="F1F2F1"/>
              </a:solidFill>
              <a:effectLst>
                <a:outerShdw blurRad="38100" dist="38100" dir="2700000" algn="tl">
                  <a:srgbClr val="000000"/>
                </a:outerShdw>
              </a:effectLst>
              <a:uLnTx/>
              <a:uFillTx/>
              <a:latin typeface="微软雅黑"/>
              <a:ea typeface="微软雅黑"/>
              <a:cs typeface="+mn-ea"/>
              <a:sym typeface="+mn-lt"/>
            </a:endParaRPr>
          </a:p>
        </p:txBody>
      </p:sp>
      <p:sp>
        <p:nvSpPr>
          <p:cNvPr id="33832" name="AutoShape 40"/>
          <p:cNvSpPr>
            <a:spLocks/>
          </p:cNvSpPr>
          <p:nvPr/>
        </p:nvSpPr>
        <p:spPr bwMode="auto">
          <a:xfrm>
            <a:off x="3203998" y="3723602"/>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lumMod val="65000"/>
                </a:prstClr>
              </a:solidFill>
              <a:effectLst>
                <a:outerShdw blurRad="38100" dist="38100" dir="2700000" algn="tl">
                  <a:srgbClr val="000000"/>
                </a:outerShdw>
              </a:effectLst>
              <a:uLnTx/>
              <a:uFillTx/>
              <a:latin typeface="微软雅黑"/>
              <a:ea typeface="微软雅黑"/>
              <a:cs typeface="+mn-ea"/>
              <a:sym typeface="+mn-lt"/>
            </a:endParaRPr>
          </a:p>
        </p:txBody>
      </p:sp>
      <p:sp>
        <p:nvSpPr>
          <p:cNvPr id="33835" name="AutoShape 43"/>
          <p:cNvSpPr>
            <a:spLocks/>
          </p:cNvSpPr>
          <p:nvPr/>
        </p:nvSpPr>
        <p:spPr bwMode="auto">
          <a:xfrm>
            <a:off x="2793014" y="2694794"/>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lumMod val="65000"/>
                </a:prstClr>
              </a:solidFill>
              <a:effectLst>
                <a:outerShdw blurRad="38100" dist="38100" dir="2700000" algn="tl">
                  <a:srgbClr val="000000"/>
                </a:outerShdw>
              </a:effectLst>
              <a:uLnTx/>
              <a:uFillTx/>
              <a:latin typeface="微软雅黑"/>
              <a:ea typeface="微软雅黑"/>
              <a:cs typeface="+mn-ea"/>
              <a:sym typeface="+mn-lt"/>
            </a:endParaRPr>
          </a:p>
        </p:txBody>
      </p:sp>
      <p:sp>
        <p:nvSpPr>
          <p:cNvPr id="33838" name="AutoShape 46"/>
          <p:cNvSpPr>
            <a:spLocks/>
          </p:cNvSpPr>
          <p:nvPr/>
        </p:nvSpPr>
        <p:spPr bwMode="auto">
          <a:xfrm>
            <a:off x="3207099" y="1662884"/>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lumMod val="65000"/>
                </a:prstClr>
              </a:solidFill>
              <a:effectLst>
                <a:outerShdw blurRad="38100" dist="38100" dir="2700000" algn="tl">
                  <a:srgbClr val="000000"/>
                </a:outerShdw>
              </a:effectLst>
              <a:uLnTx/>
              <a:uFillTx/>
              <a:latin typeface="微软雅黑"/>
              <a:ea typeface="微软雅黑"/>
              <a:cs typeface="+mn-ea"/>
              <a:sym typeface="+mn-lt"/>
            </a:endParaRPr>
          </a:p>
        </p:txBody>
      </p:sp>
      <p:sp>
        <p:nvSpPr>
          <p:cNvPr id="9" name="文本框 8">
            <a:extLst>
              <a:ext uri="{FF2B5EF4-FFF2-40B4-BE49-F238E27FC236}">
                <a16:creationId xmlns:a16="http://schemas.microsoft.com/office/drawing/2014/main" id="{C86AF8EA-BFE8-8B47-8F7E-76BFC932871A}"/>
              </a:ext>
            </a:extLst>
          </p:cNvPr>
          <p:cNvSpPr txBox="1"/>
          <p:nvPr/>
        </p:nvSpPr>
        <p:spPr>
          <a:xfrm>
            <a:off x="273278" y="611977"/>
            <a:ext cx="2603446" cy="4031873"/>
          </a:xfrm>
          <a:prstGeom prst="rect">
            <a:avLst/>
          </a:prstGeom>
          <a:noFill/>
        </p:spPr>
        <p:txBody>
          <a:bodyPr wrap="square">
            <a:spAutoFit/>
          </a:bodyPr>
          <a:lstStyle/>
          <a:p>
            <a:r>
              <a:rPr lang="zh-CN" altLang="en-US" sz="2800" b="1" dirty="0">
                <a:solidFill>
                  <a:schemeClr val="accent1">
                    <a:lumMod val="75000"/>
                  </a:schemeClr>
                </a:solidFill>
              </a:rPr>
              <a:t>                优点</a:t>
            </a:r>
            <a:endParaRPr lang="en-US" altLang="zh-CN" sz="2800" b="1" dirty="0">
              <a:solidFill>
                <a:schemeClr val="accent1">
                  <a:lumMod val="75000"/>
                </a:schemeClr>
              </a:solidFill>
            </a:endParaRPr>
          </a:p>
          <a:p>
            <a:endParaRPr lang="en-US" altLang="zh-CN" sz="2800" dirty="0">
              <a:solidFill>
                <a:schemeClr val="accent1">
                  <a:lumMod val="75000"/>
                </a:schemeClr>
              </a:solidFill>
            </a:endParaRPr>
          </a:p>
          <a:p>
            <a:r>
              <a:rPr lang="en-US" altLang="zh-CN" sz="1200" b="1" dirty="0">
                <a:solidFill>
                  <a:schemeClr val="accent1">
                    <a:lumMod val="75000"/>
                  </a:schemeClr>
                </a:solidFill>
              </a:rPr>
              <a:t>1.</a:t>
            </a:r>
            <a:r>
              <a:rPr lang="zh-CN" altLang="en-US" sz="1200" b="1" dirty="0">
                <a:solidFill>
                  <a:schemeClr val="accent1">
                    <a:lumMod val="75000"/>
                  </a:schemeClr>
                </a:solidFill>
              </a:rPr>
              <a:t>算法保证能够找到最短路径。对于带权重的有向图或无向图中，求解单源最短路径的问题，</a:t>
            </a:r>
            <a:r>
              <a:rPr lang="en-US" altLang="zh-CN" sz="1200" b="1" dirty="0">
                <a:solidFill>
                  <a:schemeClr val="accent1">
                    <a:lumMod val="75000"/>
                  </a:schemeClr>
                </a:solidFill>
              </a:rPr>
              <a:t>Dijkstra</a:t>
            </a:r>
            <a:r>
              <a:rPr lang="zh-CN" altLang="en-US" sz="1200" b="1" dirty="0">
                <a:solidFill>
                  <a:schemeClr val="accent1">
                    <a:lumMod val="75000"/>
                  </a:schemeClr>
                </a:solidFill>
              </a:rPr>
              <a:t>算法能够保证找到最短路径。</a:t>
            </a:r>
            <a:endParaRPr lang="en-US" altLang="zh-CN" sz="1200" b="1" dirty="0">
              <a:solidFill>
                <a:schemeClr val="accent1">
                  <a:lumMod val="75000"/>
                </a:schemeClr>
              </a:solidFill>
            </a:endParaRPr>
          </a:p>
          <a:p>
            <a:endParaRPr lang="en-US" altLang="zh-CN" sz="1100" dirty="0">
              <a:solidFill>
                <a:schemeClr val="accent1">
                  <a:lumMod val="75000"/>
                </a:schemeClr>
              </a:solidFill>
            </a:endParaRPr>
          </a:p>
          <a:p>
            <a:endParaRPr lang="zh-CN" altLang="en-US" sz="1100" dirty="0">
              <a:solidFill>
                <a:schemeClr val="accent1">
                  <a:lumMod val="75000"/>
                </a:schemeClr>
              </a:solidFill>
            </a:endParaRPr>
          </a:p>
          <a:p>
            <a:r>
              <a:rPr lang="en-US" altLang="zh-CN" sz="1200" b="1" dirty="0">
                <a:solidFill>
                  <a:schemeClr val="accent1">
                    <a:lumMod val="75000"/>
                  </a:schemeClr>
                </a:solidFill>
              </a:rPr>
              <a:t>2.</a:t>
            </a:r>
            <a:r>
              <a:rPr lang="zh-CN" altLang="en-US" sz="1200" b="1" dirty="0">
                <a:solidFill>
                  <a:schemeClr val="accent1">
                    <a:lumMod val="75000"/>
                  </a:schemeClr>
                </a:solidFill>
              </a:rPr>
              <a:t>算法适用范围广。</a:t>
            </a:r>
            <a:r>
              <a:rPr lang="en-US" altLang="zh-CN" sz="1200" b="1" dirty="0">
                <a:solidFill>
                  <a:schemeClr val="accent1">
                    <a:lumMod val="75000"/>
                  </a:schemeClr>
                </a:solidFill>
              </a:rPr>
              <a:t>Dijkstra</a:t>
            </a:r>
            <a:r>
              <a:rPr lang="zh-CN" altLang="en-US" sz="1200" b="1" dirty="0">
                <a:solidFill>
                  <a:schemeClr val="accent1">
                    <a:lumMod val="75000"/>
                  </a:schemeClr>
                </a:solidFill>
              </a:rPr>
              <a:t>算法适用于带权重的有向图或无向图中，求解单源最短路径的问题，并且图中所有边的权重为非负数。</a:t>
            </a:r>
            <a:endParaRPr lang="en-US" altLang="zh-CN" sz="1200" b="1" dirty="0">
              <a:solidFill>
                <a:schemeClr val="accent1">
                  <a:lumMod val="75000"/>
                </a:schemeClr>
              </a:solidFill>
            </a:endParaRPr>
          </a:p>
          <a:p>
            <a:endParaRPr lang="en-US" altLang="zh-CN" sz="1100" dirty="0">
              <a:solidFill>
                <a:schemeClr val="accent1">
                  <a:lumMod val="75000"/>
                </a:schemeClr>
              </a:solidFill>
            </a:endParaRPr>
          </a:p>
          <a:p>
            <a:endParaRPr lang="zh-CN" altLang="en-US" sz="1100" dirty="0">
              <a:solidFill>
                <a:schemeClr val="accent1">
                  <a:lumMod val="75000"/>
                </a:schemeClr>
              </a:solidFill>
            </a:endParaRPr>
          </a:p>
          <a:p>
            <a:r>
              <a:rPr lang="en-US" altLang="zh-CN" sz="1200" b="1" dirty="0">
                <a:solidFill>
                  <a:schemeClr val="accent1">
                    <a:lumMod val="75000"/>
                  </a:schemeClr>
                </a:solidFill>
              </a:rPr>
              <a:t>3.</a:t>
            </a:r>
            <a:r>
              <a:rPr lang="zh-CN" altLang="en-US" sz="1200" b="1" dirty="0">
                <a:solidFill>
                  <a:schemeClr val="accent1">
                    <a:lumMod val="75000"/>
                  </a:schemeClr>
                </a:solidFill>
              </a:rPr>
              <a:t>算法时间复杂度较低。通过使用堆优化，</a:t>
            </a:r>
            <a:r>
              <a:rPr lang="en-US" altLang="zh-CN" sz="1200" b="1" dirty="0">
                <a:solidFill>
                  <a:schemeClr val="accent1">
                    <a:lumMod val="75000"/>
                  </a:schemeClr>
                </a:solidFill>
              </a:rPr>
              <a:t>Dijkstra</a:t>
            </a:r>
            <a:r>
              <a:rPr lang="zh-CN" altLang="en-US" sz="1200" b="1" dirty="0">
                <a:solidFill>
                  <a:schemeClr val="accent1">
                    <a:lumMod val="75000"/>
                  </a:schemeClr>
                </a:solidFill>
              </a:rPr>
              <a:t>算法的时间复杂度可以降低到</a:t>
            </a:r>
            <a:r>
              <a:rPr lang="en-US" altLang="zh-CN" sz="1200" b="1" dirty="0">
                <a:solidFill>
                  <a:schemeClr val="accent1">
                    <a:lumMod val="75000"/>
                  </a:schemeClr>
                </a:solidFill>
              </a:rPr>
              <a:t>O(E + </a:t>
            </a:r>
            <a:r>
              <a:rPr lang="en-US" altLang="zh-CN" sz="1200" b="1" dirty="0" err="1">
                <a:solidFill>
                  <a:schemeClr val="accent1">
                    <a:lumMod val="75000"/>
                  </a:schemeClr>
                </a:solidFill>
              </a:rPr>
              <a:t>VlogV</a:t>
            </a:r>
            <a:r>
              <a:rPr lang="en-US" altLang="zh-CN" sz="1200" b="1" dirty="0">
                <a:solidFill>
                  <a:schemeClr val="accent1">
                    <a:lumMod val="75000"/>
                  </a:schemeClr>
                </a:solidFill>
              </a:rPr>
              <a:t>)</a:t>
            </a:r>
            <a:r>
              <a:rPr lang="zh-CN" altLang="en-US" sz="1200" b="1" dirty="0">
                <a:solidFill>
                  <a:schemeClr val="accent1">
                    <a:lumMod val="75000"/>
                  </a:schemeClr>
                </a:solidFill>
              </a:rPr>
              <a:t>，其中</a:t>
            </a:r>
            <a:r>
              <a:rPr lang="en-US" altLang="zh-CN" sz="1200" b="1" dirty="0">
                <a:solidFill>
                  <a:schemeClr val="accent1">
                    <a:lumMod val="75000"/>
                  </a:schemeClr>
                </a:solidFill>
              </a:rPr>
              <a:t>E</a:t>
            </a:r>
            <a:r>
              <a:rPr lang="zh-CN" altLang="en-US" sz="1200" b="1" dirty="0">
                <a:solidFill>
                  <a:schemeClr val="accent1">
                    <a:lumMod val="75000"/>
                  </a:schemeClr>
                </a:solidFill>
              </a:rPr>
              <a:t>是边数，</a:t>
            </a:r>
            <a:r>
              <a:rPr lang="en-US" altLang="zh-CN" sz="1200" b="1" dirty="0">
                <a:solidFill>
                  <a:schemeClr val="accent1">
                    <a:lumMod val="75000"/>
                  </a:schemeClr>
                </a:solidFill>
              </a:rPr>
              <a:t>V</a:t>
            </a:r>
            <a:r>
              <a:rPr lang="zh-CN" altLang="en-US" sz="1200" b="1" dirty="0">
                <a:solidFill>
                  <a:schemeClr val="accent1">
                    <a:lumMod val="75000"/>
                  </a:schemeClr>
                </a:solidFill>
              </a:rPr>
              <a:t>是节点数，使得</a:t>
            </a:r>
            <a:r>
              <a:rPr lang="en-US" altLang="zh-CN" sz="1200" b="1" dirty="0">
                <a:solidFill>
                  <a:schemeClr val="accent1">
                    <a:lumMod val="75000"/>
                  </a:schemeClr>
                </a:solidFill>
              </a:rPr>
              <a:t>Dijkstra</a:t>
            </a:r>
            <a:r>
              <a:rPr lang="zh-CN" altLang="en-US" sz="1200" b="1" dirty="0">
                <a:solidFill>
                  <a:schemeClr val="accent1">
                    <a:lumMod val="75000"/>
                  </a:schemeClr>
                </a:solidFill>
              </a:rPr>
              <a:t>算法可以高效地解决大规模的图论问题。</a:t>
            </a:r>
          </a:p>
        </p:txBody>
      </p:sp>
      <p:sp>
        <p:nvSpPr>
          <p:cNvPr id="11" name="文本框 10">
            <a:extLst>
              <a:ext uri="{FF2B5EF4-FFF2-40B4-BE49-F238E27FC236}">
                <a16:creationId xmlns:a16="http://schemas.microsoft.com/office/drawing/2014/main" id="{162B508E-F415-7D45-B53F-73A16F1F7B16}"/>
              </a:ext>
            </a:extLst>
          </p:cNvPr>
          <p:cNvSpPr txBox="1"/>
          <p:nvPr/>
        </p:nvSpPr>
        <p:spPr>
          <a:xfrm>
            <a:off x="6392092" y="611977"/>
            <a:ext cx="2679282" cy="4401205"/>
          </a:xfrm>
          <a:prstGeom prst="rect">
            <a:avLst/>
          </a:prstGeom>
          <a:noFill/>
        </p:spPr>
        <p:txBody>
          <a:bodyPr wrap="square">
            <a:spAutoFit/>
          </a:bodyPr>
          <a:lstStyle/>
          <a:p>
            <a:r>
              <a:rPr lang="zh-CN" altLang="en-US" sz="2400" b="1" dirty="0">
                <a:solidFill>
                  <a:schemeClr val="accent1">
                    <a:lumMod val="75000"/>
                  </a:schemeClr>
                </a:solidFill>
              </a:rPr>
              <a:t>缺点</a:t>
            </a:r>
            <a:endParaRPr lang="en-US" altLang="zh-CN" sz="2400" b="1" dirty="0">
              <a:solidFill>
                <a:schemeClr val="accent1">
                  <a:lumMod val="75000"/>
                </a:schemeClr>
              </a:solidFill>
            </a:endParaRPr>
          </a:p>
          <a:p>
            <a:endParaRPr lang="zh-CN" altLang="en-US" dirty="0">
              <a:solidFill>
                <a:schemeClr val="accent1">
                  <a:lumMod val="75000"/>
                </a:schemeClr>
              </a:solidFill>
            </a:endParaRPr>
          </a:p>
          <a:p>
            <a:r>
              <a:rPr lang="en-US" altLang="zh-CN" sz="1400" b="1" dirty="0">
                <a:solidFill>
                  <a:schemeClr val="accent1">
                    <a:lumMod val="75000"/>
                  </a:schemeClr>
                </a:solidFill>
              </a:rPr>
              <a:t>1.</a:t>
            </a:r>
            <a:r>
              <a:rPr lang="zh-CN" altLang="en-US" sz="1400" b="1" dirty="0">
                <a:solidFill>
                  <a:schemeClr val="accent1">
                    <a:lumMod val="75000"/>
                  </a:schemeClr>
                </a:solidFill>
              </a:rPr>
              <a:t>算法保证能够找到最短路径。对于带权重的有向图或无向图中，求解单源最短路径的问题，</a:t>
            </a:r>
            <a:r>
              <a:rPr lang="en-US" altLang="zh-CN" sz="1400" b="1" dirty="0">
                <a:solidFill>
                  <a:schemeClr val="accent1">
                    <a:lumMod val="75000"/>
                  </a:schemeClr>
                </a:solidFill>
              </a:rPr>
              <a:t>Dijkstra</a:t>
            </a:r>
            <a:r>
              <a:rPr lang="zh-CN" altLang="en-US" sz="1400" b="1" dirty="0">
                <a:solidFill>
                  <a:schemeClr val="accent1">
                    <a:lumMod val="75000"/>
                  </a:schemeClr>
                </a:solidFill>
              </a:rPr>
              <a:t>算法能够保证找到最短路径。</a:t>
            </a:r>
            <a:endParaRPr lang="en-US" altLang="zh-CN" sz="1400" b="1" dirty="0">
              <a:solidFill>
                <a:schemeClr val="accent1">
                  <a:lumMod val="75000"/>
                </a:schemeClr>
              </a:solidFill>
            </a:endParaRPr>
          </a:p>
          <a:p>
            <a:endParaRPr lang="zh-CN" altLang="en-US" sz="1400" b="1" dirty="0">
              <a:solidFill>
                <a:schemeClr val="accent1">
                  <a:lumMod val="75000"/>
                </a:schemeClr>
              </a:solidFill>
            </a:endParaRPr>
          </a:p>
          <a:p>
            <a:r>
              <a:rPr lang="en-US" altLang="zh-CN" sz="1400" b="1" dirty="0">
                <a:solidFill>
                  <a:schemeClr val="accent1">
                    <a:lumMod val="75000"/>
                  </a:schemeClr>
                </a:solidFill>
              </a:rPr>
              <a:t>2.</a:t>
            </a:r>
            <a:r>
              <a:rPr lang="zh-CN" altLang="en-US" sz="1400" b="1" dirty="0">
                <a:solidFill>
                  <a:schemeClr val="accent1">
                    <a:lumMod val="75000"/>
                  </a:schemeClr>
                </a:solidFill>
              </a:rPr>
              <a:t>算法适用范围广。</a:t>
            </a:r>
            <a:r>
              <a:rPr lang="en-US" altLang="zh-CN" sz="1400" b="1" dirty="0">
                <a:solidFill>
                  <a:schemeClr val="accent1">
                    <a:lumMod val="75000"/>
                  </a:schemeClr>
                </a:solidFill>
              </a:rPr>
              <a:t>Dijkstra</a:t>
            </a:r>
            <a:r>
              <a:rPr lang="zh-CN" altLang="en-US" sz="1400" b="1" dirty="0">
                <a:solidFill>
                  <a:schemeClr val="accent1">
                    <a:lumMod val="75000"/>
                  </a:schemeClr>
                </a:solidFill>
              </a:rPr>
              <a:t>算法适用于带权重的有向图或无向图中，求解单源最短路径的问题，并且图中所有边的权重为非负数。</a:t>
            </a:r>
            <a:endParaRPr lang="en-US" altLang="zh-CN" sz="1400" b="1" dirty="0">
              <a:solidFill>
                <a:schemeClr val="accent1">
                  <a:lumMod val="75000"/>
                </a:schemeClr>
              </a:solidFill>
            </a:endParaRPr>
          </a:p>
          <a:p>
            <a:endParaRPr lang="zh-CN" altLang="en-US" sz="1400" b="1" dirty="0">
              <a:solidFill>
                <a:schemeClr val="accent1">
                  <a:lumMod val="75000"/>
                </a:schemeClr>
              </a:solidFill>
            </a:endParaRPr>
          </a:p>
          <a:p>
            <a:r>
              <a:rPr lang="en-US" altLang="zh-CN" sz="1400" b="1" dirty="0">
                <a:solidFill>
                  <a:schemeClr val="accent1">
                    <a:lumMod val="75000"/>
                  </a:schemeClr>
                </a:solidFill>
              </a:rPr>
              <a:t>3.</a:t>
            </a:r>
            <a:r>
              <a:rPr lang="zh-CN" altLang="en-US" sz="1400" b="1" dirty="0">
                <a:solidFill>
                  <a:schemeClr val="accent1">
                    <a:lumMod val="75000"/>
                  </a:schemeClr>
                </a:solidFill>
              </a:rPr>
              <a:t>算法时间复杂度较低。通过使用堆优化，</a:t>
            </a:r>
            <a:r>
              <a:rPr lang="en-US" altLang="zh-CN" sz="1400" b="1" dirty="0">
                <a:solidFill>
                  <a:schemeClr val="accent1">
                    <a:lumMod val="75000"/>
                  </a:schemeClr>
                </a:solidFill>
              </a:rPr>
              <a:t>Dijkstra</a:t>
            </a:r>
            <a:r>
              <a:rPr lang="zh-CN" altLang="en-US" sz="1400" b="1" dirty="0">
                <a:solidFill>
                  <a:schemeClr val="accent1">
                    <a:lumMod val="75000"/>
                  </a:schemeClr>
                </a:solidFill>
              </a:rPr>
              <a:t>算法的时间复杂度可以降低到</a:t>
            </a:r>
            <a:r>
              <a:rPr lang="en-US" altLang="zh-CN" sz="1400" b="1" dirty="0">
                <a:solidFill>
                  <a:schemeClr val="accent1">
                    <a:lumMod val="75000"/>
                  </a:schemeClr>
                </a:solidFill>
              </a:rPr>
              <a:t>O(E + </a:t>
            </a:r>
            <a:r>
              <a:rPr lang="en-US" altLang="zh-CN" sz="1400" b="1" dirty="0" err="1">
                <a:solidFill>
                  <a:schemeClr val="accent1">
                    <a:lumMod val="75000"/>
                  </a:schemeClr>
                </a:solidFill>
              </a:rPr>
              <a:t>VlogV</a:t>
            </a:r>
            <a:r>
              <a:rPr lang="en-US" altLang="zh-CN" sz="1400" b="1" dirty="0">
                <a:solidFill>
                  <a:schemeClr val="accent1">
                    <a:lumMod val="75000"/>
                  </a:schemeClr>
                </a:solidFill>
              </a:rPr>
              <a:t>)</a:t>
            </a:r>
            <a:r>
              <a:rPr lang="zh-CN" altLang="en-US" sz="1400" b="1" dirty="0">
                <a:solidFill>
                  <a:schemeClr val="accent1">
                    <a:lumMod val="75000"/>
                  </a:schemeClr>
                </a:solidFill>
              </a:rPr>
              <a:t>，其中</a:t>
            </a:r>
            <a:r>
              <a:rPr lang="en-US" altLang="zh-CN" sz="1400" b="1" dirty="0">
                <a:solidFill>
                  <a:schemeClr val="accent1">
                    <a:lumMod val="75000"/>
                  </a:schemeClr>
                </a:solidFill>
              </a:rPr>
              <a:t>E</a:t>
            </a:r>
            <a:r>
              <a:rPr lang="zh-CN" altLang="en-US" sz="1400" b="1" dirty="0">
                <a:solidFill>
                  <a:schemeClr val="accent1">
                    <a:lumMod val="75000"/>
                  </a:schemeClr>
                </a:solidFill>
              </a:rPr>
              <a:t>是边数，</a:t>
            </a:r>
            <a:r>
              <a:rPr lang="en-US" altLang="zh-CN" sz="1400" b="1" dirty="0">
                <a:solidFill>
                  <a:schemeClr val="accent1">
                    <a:lumMod val="75000"/>
                  </a:schemeClr>
                </a:solidFill>
              </a:rPr>
              <a:t>V</a:t>
            </a:r>
            <a:r>
              <a:rPr lang="zh-CN" altLang="en-US" sz="1400" b="1" dirty="0">
                <a:solidFill>
                  <a:schemeClr val="accent1">
                    <a:lumMod val="75000"/>
                  </a:schemeClr>
                </a:solidFill>
              </a:rPr>
              <a:t>是节点数，使得</a:t>
            </a:r>
            <a:r>
              <a:rPr lang="en-US" altLang="zh-CN" sz="1400" b="1" dirty="0">
                <a:solidFill>
                  <a:schemeClr val="accent1">
                    <a:lumMod val="75000"/>
                  </a:schemeClr>
                </a:solidFill>
              </a:rPr>
              <a:t>Dijkstra</a:t>
            </a:r>
            <a:r>
              <a:rPr lang="zh-CN" altLang="en-US" sz="1400" b="1" dirty="0">
                <a:solidFill>
                  <a:schemeClr val="accent1">
                    <a:lumMod val="75000"/>
                  </a:schemeClr>
                </a:solidFill>
              </a:rPr>
              <a:t>算法可以高效地解决大规模的图论问题。</a:t>
            </a:r>
          </a:p>
        </p:txBody>
      </p:sp>
    </p:spTree>
    <p:extLst>
      <p:ext uri="{BB962C8B-B14F-4D97-AF65-F5344CB8AC3E}">
        <p14:creationId xmlns:p14="http://schemas.microsoft.com/office/powerpoint/2010/main" val="40185833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3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300"/>
                            </p:stCondLst>
                            <p:childTnLst>
                              <p:par>
                                <p:cTn id="15" presetID="23" presetClass="entr" presetSubtype="16" fill="hold" nodeType="after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childTnLst>
                                </p:cTn>
                              </p:par>
                            </p:childTnLst>
                          </p:cTn>
                        </p:par>
                        <p:par>
                          <p:cTn id="19" fill="hold" nodeType="afterGroup">
                            <p:stCondLst>
                              <p:cond delay="2100"/>
                            </p:stCondLst>
                            <p:childTnLst>
                              <p:par>
                                <p:cTn id="20" presetID="23" presetClass="entr" presetSubtype="16" fill="hold" nodeType="afterEffect">
                                  <p:stCondLst>
                                    <p:cond delay="30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childTnLst>
                          </p:cTn>
                        </p:par>
                        <p:par>
                          <p:cTn id="24" fill="hold" nodeType="afterGroup">
                            <p:stCondLst>
                              <p:cond delay="2900"/>
                            </p:stCondLst>
                            <p:childTnLst>
                              <p:par>
                                <p:cTn id="25" presetID="23" presetClass="entr" presetSubtype="16" fill="hold" nodeType="afterEffect">
                                  <p:stCondLst>
                                    <p:cond delay="30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childTnLst>
                                </p:cTn>
                              </p:par>
                            </p:childTnLst>
                          </p:cTn>
                        </p:par>
                        <p:par>
                          <p:cTn id="29" fill="hold" nodeType="afterGroup">
                            <p:stCondLst>
                              <p:cond delay="3700"/>
                            </p:stCondLst>
                            <p:childTnLst>
                              <p:par>
                                <p:cTn id="30" presetID="23" presetClass="entr" presetSubtype="16" fill="hold" nodeType="afterEffect">
                                  <p:stCondLst>
                                    <p:cond delay="3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childTnLst>
                                </p:cTn>
                              </p:par>
                            </p:childTnLst>
                          </p:cTn>
                        </p:par>
                        <p:par>
                          <p:cTn id="34" fill="hold" nodeType="afterGroup">
                            <p:stCondLst>
                              <p:cond delay="4500"/>
                            </p:stCondLst>
                            <p:childTnLst>
                              <p:par>
                                <p:cTn id="35" presetID="9" presetClass="entr" presetSubtype="0" fill="hold" nodeType="afterEffect">
                                  <p:stCondLst>
                                    <p:cond delay="100"/>
                                  </p:stCondLst>
                                  <p:childTnLst>
                                    <p:set>
                                      <p:cBhvr>
                                        <p:cTn id="36" dur="1" fill="hold">
                                          <p:stCondLst>
                                            <p:cond delay="0"/>
                                          </p:stCondLst>
                                        </p:cTn>
                                        <p:tgtEl>
                                          <p:spTgt spid="33823"/>
                                        </p:tgtEl>
                                        <p:attrNameLst>
                                          <p:attrName>style.visibility</p:attrName>
                                        </p:attrNameLst>
                                      </p:cBhvr>
                                      <p:to>
                                        <p:strVal val="visible"/>
                                      </p:to>
                                    </p:set>
                                    <p:animEffect transition="in" filter="dissolve">
                                      <p:cBhvr>
                                        <p:cTn id="37" dur="500"/>
                                        <p:tgtEl>
                                          <p:spTgt spid="33823"/>
                                        </p:tgtEl>
                                      </p:cBhvr>
                                    </p:animEffect>
                                  </p:childTnLst>
                                </p:cTn>
                              </p:par>
                            </p:childTnLst>
                          </p:cTn>
                        </p:par>
                        <p:par>
                          <p:cTn id="38" fill="hold" nodeType="afterGroup">
                            <p:stCondLst>
                              <p:cond delay="5100"/>
                            </p:stCondLst>
                            <p:childTnLst>
                              <p:par>
                                <p:cTn id="39" presetID="9" presetClass="entr" presetSubtype="0" fill="hold" nodeType="afterEffect">
                                  <p:stCondLst>
                                    <p:cond delay="100"/>
                                  </p:stCondLst>
                                  <p:childTnLst>
                                    <p:set>
                                      <p:cBhvr>
                                        <p:cTn id="40" dur="1" fill="hold">
                                          <p:stCondLst>
                                            <p:cond delay="0"/>
                                          </p:stCondLst>
                                        </p:cTn>
                                        <p:tgtEl>
                                          <p:spTgt spid="33826"/>
                                        </p:tgtEl>
                                        <p:attrNameLst>
                                          <p:attrName>style.visibility</p:attrName>
                                        </p:attrNameLst>
                                      </p:cBhvr>
                                      <p:to>
                                        <p:strVal val="visible"/>
                                      </p:to>
                                    </p:set>
                                    <p:animEffect transition="in" filter="dissolve">
                                      <p:cBhvr>
                                        <p:cTn id="41" dur="500"/>
                                        <p:tgtEl>
                                          <p:spTgt spid="33826"/>
                                        </p:tgtEl>
                                      </p:cBhvr>
                                    </p:animEffect>
                                  </p:childTnLst>
                                </p:cTn>
                              </p:par>
                            </p:childTnLst>
                          </p:cTn>
                        </p:par>
                        <p:par>
                          <p:cTn id="42" fill="hold" nodeType="afterGroup">
                            <p:stCondLst>
                              <p:cond delay="5700"/>
                            </p:stCondLst>
                            <p:childTnLst>
                              <p:par>
                                <p:cTn id="43" presetID="9" presetClass="entr" presetSubtype="0" fill="hold" nodeType="afterEffect">
                                  <p:stCondLst>
                                    <p:cond delay="100"/>
                                  </p:stCondLst>
                                  <p:childTnLst>
                                    <p:set>
                                      <p:cBhvr>
                                        <p:cTn id="44" dur="1" fill="hold">
                                          <p:stCondLst>
                                            <p:cond delay="0"/>
                                          </p:stCondLst>
                                        </p:cTn>
                                        <p:tgtEl>
                                          <p:spTgt spid="33829"/>
                                        </p:tgtEl>
                                        <p:attrNameLst>
                                          <p:attrName>style.visibility</p:attrName>
                                        </p:attrNameLst>
                                      </p:cBhvr>
                                      <p:to>
                                        <p:strVal val="visible"/>
                                      </p:to>
                                    </p:set>
                                    <p:animEffect transition="in" filter="dissolve">
                                      <p:cBhvr>
                                        <p:cTn id="45" dur="500"/>
                                        <p:tgtEl>
                                          <p:spTgt spid="33829"/>
                                        </p:tgtEl>
                                      </p:cBhvr>
                                    </p:animEffect>
                                  </p:childTnLst>
                                </p:cTn>
                              </p:par>
                            </p:childTnLst>
                          </p:cTn>
                        </p:par>
                        <p:par>
                          <p:cTn id="46" fill="hold" nodeType="afterGroup">
                            <p:stCondLst>
                              <p:cond delay="6300"/>
                            </p:stCondLst>
                            <p:childTnLst>
                              <p:par>
                                <p:cTn id="47" presetID="9" presetClass="entr" presetSubtype="0" fill="hold" nodeType="afterEffect">
                                  <p:stCondLst>
                                    <p:cond delay="100"/>
                                  </p:stCondLst>
                                  <p:childTnLst>
                                    <p:set>
                                      <p:cBhvr>
                                        <p:cTn id="48" dur="1" fill="hold">
                                          <p:stCondLst>
                                            <p:cond delay="0"/>
                                          </p:stCondLst>
                                        </p:cTn>
                                        <p:tgtEl>
                                          <p:spTgt spid="33832"/>
                                        </p:tgtEl>
                                        <p:attrNameLst>
                                          <p:attrName>style.visibility</p:attrName>
                                        </p:attrNameLst>
                                      </p:cBhvr>
                                      <p:to>
                                        <p:strVal val="visible"/>
                                      </p:to>
                                    </p:set>
                                    <p:animEffect transition="in" filter="dissolve">
                                      <p:cBhvr>
                                        <p:cTn id="49" dur="500"/>
                                        <p:tgtEl>
                                          <p:spTgt spid="33832"/>
                                        </p:tgtEl>
                                      </p:cBhvr>
                                    </p:animEffect>
                                  </p:childTnLst>
                                </p:cTn>
                              </p:par>
                            </p:childTnLst>
                          </p:cTn>
                        </p:par>
                        <p:par>
                          <p:cTn id="50" fill="hold" nodeType="afterGroup">
                            <p:stCondLst>
                              <p:cond delay="6900"/>
                            </p:stCondLst>
                            <p:childTnLst>
                              <p:par>
                                <p:cTn id="51" presetID="9" presetClass="entr" presetSubtype="0" fill="hold" nodeType="afterEffect">
                                  <p:stCondLst>
                                    <p:cond delay="100"/>
                                  </p:stCondLst>
                                  <p:childTnLst>
                                    <p:set>
                                      <p:cBhvr>
                                        <p:cTn id="52" dur="1" fill="hold">
                                          <p:stCondLst>
                                            <p:cond delay="0"/>
                                          </p:stCondLst>
                                        </p:cTn>
                                        <p:tgtEl>
                                          <p:spTgt spid="33835"/>
                                        </p:tgtEl>
                                        <p:attrNameLst>
                                          <p:attrName>style.visibility</p:attrName>
                                        </p:attrNameLst>
                                      </p:cBhvr>
                                      <p:to>
                                        <p:strVal val="visible"/>
                                      </p:to>
                                    </p:set>
                                    <p:animEffect transition="in" filter="dissolve">
                                      <p:cBhvr>
                                        <p:cTn id="53" dur="500"/>
                                        <p:tgtEl>
                                          <p:spTgt spid="33835"/>
                                        </p:tgtEl>
                                      </p:cBhvr>
                                    </p:animEffect>
                                  </p:childTnLst>
                                </p:cTn>
                              </p:par>
                            </p:childTnLst>
                          </p:cTn>
                        </p:par>
                        <p:par>
                          <p:cTn id="54" fill="hold" nodeType="afterGroup">
                            <p:stCondLst>
                              <p:cond delay="7500"/>
                            </p:stCondLst>
                            <p:childTnLst>
                              <p:par>
                                <p:cTn id="55" presetID="9" presetClass="entr" presetSubtype="0" fill="hold" nodeType="afterEffect">
                                  <p:stCondLst>
                                    <p:cond delay="100"/>
                                  </p:stCondLst>
                                  <p:childTnLst>
                                    <p:set>
                                      <p:cBhvr>
                                        <p:cTn id="56" dur="1" fill="hold">
                                          <p:stCondLst>
                                            <p:cond delay="0"/>
                                          </p:stCondLst>
                                        </p:cTn>
                                        <p:tgtEl>
                                          <p:spTgt spid="33838"/>
                                        </p:tgtEl>
                                        <p:attrNameLst>
                                          <p:attrName>style.visibility</p:attrName>
                                        </p:attrNameLst>
                                      </p:cBhvr>
                                      <p:to>
                                        <p:strVal val="visible"/>
                                      </p:to>
                                    </p:set>
                                    <p:animEffect transition="in" filter="dissolve">
                                      <p:cBhvr>
                                        <p:cTn id="57" dur="500"/>
                                        <p:tgtEl>
                                          <p:spTgt spid="33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2657" t="-1" b="-2273"/>
          <a:stretch/>
        </p:blipFill>
        <p:spPr bwMode="auto">
          <a:xfrm>
            <a:off x="-1" y="-236562"/>
            <a:ext cx="4293629" cy="5472607"/>
          </a:xfrm>
          <a:prstGeom prst="rect">
            <a:avLst/>
          </a:prstGeom>
          <a:noFill/>
        </p:spPr>
      </p:pic>
      <p:sp>
        <p:nvSpPr>
          <p:cNvPr id="17" name="圆角矩形 16"/>
          <p:cNvSpPr/>
          <p:nvPr/>
        </p:nvSpPr>
        <p:spPr>
          <a:xfrm>
            <a:off x="4515452" y="1669965"/>
            <a:ext cx="776951" cy="45141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96" name="圆角矩形 95"/>
          <p:cNvSpPr/>
          <p:nvPr/>
        </p:nvSpPr>
        <p:spPr>
          <a:xfrm>
            <a:off x="4515452" y="2284147"/>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dirty="0">
              <a:cs typeface="+mn-ea"/>
              <a:sym typeface="+mn-lt"/>
            </a:endParaRPr>
          </a:p>
        </p:txBody>
      </p:sp>
      <p:sp>
        <p:nvSpPr>
          <p:cNvPr id="101" name="圆角矩形 100"/>
          <p:cNvSpPr/>
          <p:nvPr/>
        </p:nvSpPr>
        <p:spPr>
          <a:xfrm>
            <a:off x="4515452" y="2898328"/>
            <a:ext cx="776951" cy="45141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102" name="圆角矩形 101"/>
          <p:cNvSpPr/>
          <p:nvPr/>
        </p:nvSpPr>
        <p:spPr>
          <a:xfrm>
            <a:off x="4515452" y="3512510"/>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116" name="椭圆 80"/>
          <p:cNvSpPr/>
          <p:nvPr/>
        </p:nvSpPr>
        <p:spPr bwMode="auto">
          <a:xfrm>
            <a:off x="4499992" y="1632284"/>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mn-lt"/>
                <a:ea typeface="+mn-ea"/>
                <a:cs typeface="+mn-ea"/>
                <a:sym typeface="+mn-lt"/>
              </a:rPr>
              <a:t>01</a:t>
            </a:r>
            <a:endParaRPr lang="zh-CN" altLang="en-US" sz="2100" b="1" kern="0" dirty="0">
              <a:solidFill>
                <a:srgbClr val="FFFFFF"/>
              </a:solidFill>
              <a:latin typeface="+mn-lt"/>
              <a:ea typeface="+mn-ea"/>
              <a:cs typeface="+mn-ea"/>
              <a:sym typeface="+mn-lt"/>
            </a:endParaRPr>
          </a:p>
        </p:txBody>
      </p:sp>
      <p:sp>
        <p:nvSpPr>
          <p:cNvPr id="117" name="椭圆 80"/>
          <p:cNvSpPr/>
          <p:nvPr/>
        </p:nvSpPr>
        <p:spPr bwMode="auto">
          <a:xfrm>
            <a:off x="4499992" y="2249844"/>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mn-lt"/>
                <a:ea typeface="+mn-ea"/>
                <a:cs typeface="+mn-ea"/>
                <a:sym typeface="+mn-lt"/>
              </a:rPr>
              <a:t>02</a:t>
            </a:r>
            <a:endParaRPr lang="zh-CN" altLang="en-US" sz="2100" b="1" kern="0" dirty="0">
              <a:solidFill>
                <a:srgbClr val="FFFFFF"/>
              </a:solidFill>
              <a:latin typeface="+mn-lt"/>
              <a:ea typeface="+mn-ea"/>
              <a:cs typeface="+mn-ea"/>
              <a:sym typeface="+mn-lt"/>
            </a:endParaRPr>
          </a:p>
        </p:txBody>
      </p:sp>
      <p:sp>
        <p:nvSpPr>
          <p:cNvPr id="118" name="椭圆 80"/>
          <p:cNvSpPr/>
          <p:nvPr/>
        </p:nvSpPr>
        <p:spPr bwMode="auto">
          <a:xfrm>
            <a:off x="4499992" y="2864026"/>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mn-lt"/>
                <a:ea typeface="+mn-ea"/>
                <a:cs typeface="+mn-ea"/>
                <a:sym typeface="+mn-lt"/>
              </a:rPr>
              <a:t>03</a:t>
            </a:r>
            <a:endParaRPr lang="zh-CN" altLang="en-US" sz="2100" b="1" kern="0" dirty="0">
              <a:solidFill>
                <a:srgbClr val="FFFFFF"/>
              </a:solidFill>
              <a:latin typeface="+mn-lt"/>
              <a:ea typeface="+mn-ea"/>
              <a:cs typeface="+mn-ea"/>
              <a:sym typeface="+mn-lt"/>
            </a:endParaRPr>
          </a:p>
        </p:txBody>
      </p:sp>
      <p:sp>
        <p:nvSpPr>
          <p:cNvPr id="119" name="椭圆 80"/>
          <p:cNvSpPr/>
          <p:nvPr/>
        </p:nvSpPr>
        <p:spPr bwMode="auto">
          <a:xfrm>
            <a:off x="4499992" y="3491894"/>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mn-lt"/>
                <a:ea typeface="+mn-ea"/>
                <a:cs typeface="+mn-ea"/>
                <a:sym typeface="+mn-lt"/>
              </a:rPr>
              <a:t>04</a:t>
            </a:r>
            <a:endParaRPr lang="zh-CN" altLang="en-US" sz="2100" b="1" kern="0" dirty="0">
              <a:solidFill>
                <a:srgbClr val="FFFFFF"/>
              </a:solidFill>
              <a:latin typeface="+mn-lt"/>
              <a:ea typeface="+mn-ea"/>
              <a:cs typeface="+mn-ea"/>
              <a:sym typeface="+mn-lt"/>
            </a:endParaRPr>
          </a:p>
        </p:txBody>
      </p:sp>
      <p:sp>
        <p:nvSpPr>
          <p:cNvPr id="121" name="矩形 39"/>
          <p:cNvSpPr>
            <a:spLocks noChangeArrowheads="1"/>
          </p:cNvSpPr>
          <p:nvPr/>
        </p:nvSpPr>
        <p:spPr bwMode="auto">
          <a:xfrm>
            <a:off x="5649764" y="2898328"/>
            <a:ext cx="3458740" cy="43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563"/>
              </a:spcBef>
            </a:pPr>
            <a:r>
              <a:rPr lang="en-US" altLang="zh-CN" b="1" dirty="0" err="1">
                <a:solidFill>
                  <a:schemeClr val="tx2">
                    <a:lumMod val="60000"/>
                    <a:lumOff val="40000"/>
                  </a:schemeClr>
                </a:solidFill>
                <a:latin typeface="+mn-lt"/>
                <a:ea typeface="+mn-ea"/>
                <a:cs typeface="+mn-ea"/>
                <a:sym typeface="+mn-lt"/>
              </a:rPr>
              <a:t>BeIlman</a:t>
            </a:r>
            <a:r>
              <a:rPr lang="en-US" altLang="zh-CN" b="1" dirty="0">
                <a:solidFill>
                  <a:schemeClr val="tx2">
                    <a:lumMod val="60000"/>
                    <a:lumOff val="40000"/>
                  </a:schemeClr>
                </a:solidFill>
                <a:latin typeface="+mn-lt"/>
                <a:ea typeface="+mn-ea"/>
                <a:cs typeface="+mn-ea"/>
                <a:sym typeface="+mn-lt"/>
              </a:rPr>
              <a:t>-Ford</a:t>
            </a:r>
            <a:r>
              <a:rPr lang="zh-CN" altLang="en-US" b="1" dirty="0">
                <a:solidFill>
                  <a:schemeClr val="tx2">
                    <a:lumMod val="60000"/>
                    <a:lumOff val="40000"/>
                  </a:schemeClr>
                </a:solidFill>
                <a:latin typeface="+mn-lt"/>
                <a:ea typeface="+mn-ea"/>
                <a:cs typeface="+mn-ea"/>
                <a:sym typeface="+mn-lt"/>
              </a:rPr>
              <a:t>算法与</a:t>
            </a:r>
            <a:r>
              <a:rPr lang="en-US" altLang="zh-CN" b="1" dirty="0">
                <a:solidFill>
                  <a:schemeClr val="tx2">
                    <a:lumMod val="60000"/>
                    <a:lumOff val="40000"/>
                  </a:schemeClr>
                </a:solidFill>
                <a:latin typeface="+mn-lt"/>
                <a:ea typeface="+mn-ea"/>
                <a:cs typeface="+mn-ea"/>
                <a:sym typeface="+mn-lt"/>
              </a:rPr>
              <a:t>SPFA</a:t>
            </a:r>
            <a:r>
              <a:rPr lang="zh-CN" altLang="en-US" b="1" dirty="0">
                <a:solidFill>
                  <a:schemeClr val="tx2">
                    <a:lumMod val="60000"/>
                    <a:lumOff val="40000"/>
                  </a:schemeClr>
                </a:solidFill>
                <a:latin typeface="+mn-lt"/>
                <a:ea typeface="+mn-ea"/>
                <a:cs typeface="+mn-ea"/>
                <a:sym typeface="+mn-lt"/>
              </a:rPr>
              <a:t>算法</a:t>
            </a:r>
          </a:p>
        </p:txBody>
      </p:sp>
      <p:sp>
        <p:nvSpPr>
          <p:cNvPr id="122" name="矩形 39"/>
          <p:cNvSpPr>
            <a:spLocks noChangeArrowheads="1"/>
          </p:cNvSpPr>
          <p:nvPr/>
        </p:nvSpPr>
        <p:spPr bwMode="auto">
          <a:xfrm>
            <a:off x="5649764" y="2240156"/>
            <a:ext cx="3494236" cy="43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563"/>
              </a:spcBef>
            </a:pPr>
            <a:r>
              <a:rPr lang="en-US" altLang="zh-CN" b="1" dirty="0">
                <a:solidFill>
                  <a:schemeClr val="tx2">
                    <a:lumMod val="60000"/>
                    <a:lumOff val="40000"/>
                  </a:schemeClr>
                </a:solidFill>
                <a:latin typeface="+mn-lt"/>
                <a:ea typeface="+mn-ea"/>
                <a:cs typeface="+mn-ea"/>
                <a:sym typeface="+mn-lt"/>
              </a:rPr>
              <a:t>Dijkstra</a:t>
            </a:r>
            <a:r>
              <a:rPr lang="zh-CN" altLang="en-US" b="1" dirty="0">
                <a:solidFill>
                  <a:schemeClr val="tx2">
                    <a:lumMod val="60000"/>
                    <a:lumOff val="40000"/>
                  </a:schemeClr>
                </a:solidFill>
                <a:latin typeface="+mn-lt"/>
                <a:ea typeface="+mn-ea"/>
                <a:cs typeface="+mn-ea"/>
                <a:sym typeface="+mn-lt"/>
              </a:rPr>
              <a:t>（迪杰斯特拉）算法</a:t>
            </a:r>
          </a:p>
        </p:txBody>
      </p:sp>
      <p:sp>
        <p:nvSpPr>
          <p:cNvPr id="124" name="矩形 39"/>
          <p:cNvSpPr>
            <a:spLocks noChangeArrowheads="1"/>
          </p:cNvSpPr>
          <p:nvPr/>
        </p:nvSpPr>
        <p:spPr bwMode="auto">
          <a:xfrm>
            <a:off x="5649764" y="3498543"/>
            <a:ext cx="2594644" cy="43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563"/>
              </a:spcBef>
            </a:pPr>
            <a:r>
              <a:rPr lang="zh-CN" altLang="en-US" dirty="0">
                <a:solidFill>
                  <a:schemeClr val="bg1">
                    <a:lumMod val="50000"/>
                  </a:schemeClr>
                </a:solidFill>
                <a:latin typeface="+mn-lt"/>
                <a:ea typeface="+mn-ea"/>
                <a:cs typeface="+mn-ea"/>
                <a:sym typeface="+mn-lt"/>
              </a:rPr>
              <a:t>其他算法</a:t>
            </a:r>
          </a:p>
        </p:txBody>
      </p:sp>
      <p:sp>
        <p:nvSpPr>
          <p:cNvPr id="29" name="MH_Others_1"/>
          <p:cNvSpPr txBox="1"/>
          <p:nvPr>
            <p:custDataLst>
              <p:tags r:id="rId1"/>
            </p:custDataLst>
          </p:nvPr>
        </p:nvSpPr>
        <p:spPr>
          <a:xfrm>
            <a:off x="2627784" y="2211710"/>
            <a:ext cx="1141603" cy="615425"/>
          </a:xfrm>
          <a:prstGeom prst="rect">
            <a:avLst/>
          </a:prstGeom>
          <a:noFill/>
        </p:spPr>
        <p:txBody>
          <a:bodyPr vert="horz" wrap="square" lIns="0" tIns="0" rIns="0" bIns="0" rtlCol="0" anchor="ctr" anchorCtr="0">
            <a:spAutoFit/>
          </a:bodyPr>
          <a:lstStyle/>
          <a:p>
            <a:pPr algn="ctr"/>
            <a:r>
              <a:rPr lang="zh-CN" altLang="en-US" sz="3999" b="1" dirty="0">
                <a:solidFill>
                  <a:schemeClr val="accent1"/>
                </a:solidFill>
                <a:cs typeface="+mn-ea"/>
                <a:sym typeface="+mn-lt"/>
              </a:rPr>
              <a:t>目录</a:t>
            </a:r>
          </a:p>
        </p:txBody>
      </p:sp>
      <p:sp>
        <p:nvSpPr>
          <p:cNvPr id="30" name="MH_Others_2"/>
          <p:cNvSpPr txBox="1"/>
          <p:nvPr>
            <p:custDataLst>
              <p:tags r:id="rId2"/>
            </p:custDataLst>
          </p:nvPr>
        </p:nvSpPr>
        <p:spPr>
          <a:xfrm>
            <a:off x="2195736" y="2840037"/>
            <a:ext cx="1872208" cy="307777"/>
          </a:xfrm>
          <a:prstGeom prst="rect">
            <a:avLst/>
          </a:prstGeom>
          <a:noFill/>
        </p:spPr>
        <p:txBody>
          <a:bodyPr wrap="square" lIns="0" tIns="0" rIns="0" bIns="0">
            <a:spAutoFit/>
          </a:bodyPr>
          <a:lstStyle/>
          <a:p>
            <a:pPr algn="ctr">
              <a:defRPr/>
            </a:pPr>
            <a:r>
              <a:rPr lang="en-US" altLang="zh-CN" sz="2000" dirty="0">
                <a:solidFill>
                  <a:schemeClr val="accent1"/>
                </a:solidFill>
                <a:cs typeface="+mn-ea"/>
                <a:sym typeface="+mn-lt"/>
              </a:rPr>
              <a:t>CONTENTS</a:t>
            </a:r>
            <a:endParaRPr lang="zh-CN" altLang="en-US" sz="2000" dirty="0">
              <a:solidFill>
                <a:schemeClr val="accent1"/>
              </a:solidFill>
              <a:cs typeface="+mn-ea"/>
              <a:sym typeface="+mn-lt"/>
            </a:endParaRPr>
          </a:p>
        </p:txBody>
      </p:sp>
      <p:sp>
        <p:nvSpPr>
          <p:cNvPr id="3" name="文本框 2">
            <a:extLst>
              <a:ext uri="{FF2B5EF4-FFF2-40B4-BE49-F238E27FC236}">
                <a16:creationId xmlns:a16="http://schemas.microsoft.com/office/drawing/2014/main" id="{C142DE7D-5B30-7C44-8324-E371A5820498}"/>
              </a:ext>
            </a:extLst>
          </p:cNvPr>
          <p:cNvSpPr txBox="1"/>
          <p:nvPr/>
        </p:nvSpPr>
        <p:spPr>
          <a:xfrm>
            <a:off x="5649764" y="1669965"/>
            <a:ext cx="6170400" cy="369332"/>
          </a:xfrm>
          <a:prstGeom prst="rect">
            <a:avLst/>
          </a:prstGeom>
          <a:noFill/>
        </p:spPr>
        <p:txBody>
          <a:bodyPr wrap="square">
            <a:spAutoFit/>
          </a:bodyPr>
          <a:lstStyle/>
          <a:p>
            <a:r>
              <a:rPr lang="en-US" altLang="zh-CN" b="1" dirty="0">
                <a:solidFill>
                  <a:schemeClr val="tx2">
                    <a:lumMod val="60000"/>
                    <a:lumOff val="40000"/>
                  </a:schemeClr>
                </a:solidFill>
              </a:rPr>
              <a:t>Floyd</a:t>
            </a:r>
            <a:r>
              <a:rPr lang="zh-CN" altLang="en-US" b="1" dirty="0">
                <a:solidFill>
                  <a:schemeClr val="tx2">
                    <a:lumMod val="60000"/>
                    <a:lumOff val="40000"/>
                  </a:schemeClr>
                </a:solidFill>
              </a:rPr>
              <a:t>算法</a:t>
            </a:r>
          </a:p>
        </p:txBody>
      </p:sp>
    </p:spTree>
    <p:extLst>
      <p:ext uri="{BB962C8B-B14F-4D97-AF65-F5344CB8AC3E}">
        <p14:creationId xmlns:p14="http://schemas.microsoft.com/office/powerpoint/2010/main" val="156718824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500" fill="hold"/>
                                        <p:tgtEl>
                                          <p:spTgt spid="96"/>
                                        </p:tgtEl>
                                        <p:attrNameLst>
                                          <p:attrName>ppt_x</p:attrName>
                                        </p:attrNameLst>
                                      </p:cBhvr>
                                      <p:tavLst>
                                        <p:tav tm="0">
                                          <p:val>
                                            <p:strVal val="1+#ppt_w/2"/>
                                          </p:val>
                                        </p:tav>
                                        <p:tav tm="100000">
                                          <p:val>
                                            <p:strVal val="#ppt_x"/>
                                          </p:val>
                                        </p:tav>
                                      </p:tavLst>
                                    </p:anim>
                                    <p:anim calcmode="lin" valueType="num">
                                      <p:cBhvr additive="base">
                                        <p:cTn id="16" dur="5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1+#ppt_w/2"/>
                                          </p:val>
                                        </p:tav>
                                        <p:tav tm="100000">
                                          <p:val>
                                            <p:strVal val="#ppt_x"/>
                                          </p:val>
                                        </p:tav>
                                      </p:tavLst>
                                    </p:anim>
                                    <p:anim calcmode="lin" valueType="num">
                                      <p:cBhvr additive="base">
                                        <p:cTn id="20" dur="500" fill="hold"/>
                                        <p:tgtEl>
                                          <p:spTgt spid="10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 calcmode="lin" valueType="num">
                                      <p:cBhvr additive="base">
                                        <p:cTn id="23" dur="500" fill="hold"/>
                                        <p:tgtEl>
                                          <p:spTgt spid="102"/>
                                        </p:tgtEl>
                                        <p:attrNameLst>
                                          <p:attrName>ppt_x</p:attrName>
                                        </p:attrNameLst>
                                      </p:cBhvr>
                                      <p:tavLst>
                                        <p:tav tm="0">
                                          <p:val>
                                            <p:strVal val="1+#ppt_w/2"/>
                                          </p:val>
                                        </p:tav>
                                        <p:tav tm="100000">
                                          <p:val>
                                            <p:strVal val="#ppt_x"/>
                                          </p:val>
                                        </p:tav>
                                      </p:tavLst>
                                    </p:anim>
                                    <p:anim calcmode="lin" valueType="num">
                                      <p:cBhvr additive="base">
                                        <p:cTn id="24" dur="500" fill="hold"/>
                                        <p:tgtEl>
                                          <p:spTgt spid="10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16"/>
                                        </p:tgtEl>
                                        <p:attrNameLst>
                                          <p:attrName>style.visibility</p:attrName>
                                        </p:attrNameLst>
                                      </p:cBhvr>
                                      <p:to>
                                        <p:strVal val="visible"/>
                                      </p:to>
                                    </p:set>
                                    <p:anim calcmode="lin" valueType="num">
                                      <p:cBhvr additive="base">
                                        <p:cTn id="27" dur="500" fill="hold"/>
                                        <p:tgtEl>
                                          <p:spTgt spid="116"/>
                                        </p:tgtEl>
                                        <p:attrNameLst>
                                          <p:attrName>ppt_x</p:attrName>
                                        </p:attrNameLst>
                                      </p:cBhvr>
                                      <p:tavLst>
                                        <p:tav tm="0">
                                          <p:val>
                                            <p:strVal val="1+#ppt_w/2"/>
                                          </p:val>
                                        </p:tav>
                                        <p:tav tm="100000">
                                          <p:val>
                                            <p:strVal val="#ppt_x"/>
                                          </p:val>
                                        </p:tav>
                                      </p:tavLst>
                                    </p:anim>
                                    <p:anim calcmode="lin" valueType="num">
                                      <p:cBhvr additive="base">
                                        <p:cTn id="28" dur="500" fill="hold"/>
                                        <p:tgtEl>
                                          <p:spTgt spid="11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 calcmode="lin" valueType="num">
                                      <p:cBhvr additive="base">
                                        <p:cTn id="31" dur="500" fill="hold"/>
                                        <p:tgtEl>
                                          <p:spTgt spid="117"/>
                                        </p:tgtEl>
                                        <p:attrNameLst>
                                          <p:attrName>ppt_x</p:attrName>
                                        </p:attrNameLst>
                                      </p:cBhvr>
                                      <p:tavLst>
                                        <p:tav tm="0">
                                          <p:val>
                                            <p:strVal val="1+#ppt_w/2"/>
                                          </p:val>
                                        </p:tav>
                                        <p:tav tm="100000">
                                          <p:val>
                                            <p:strVal val="#ppt_x"/>
                                          </p:val>
                                        </p:tav>
                                      </p:tavLst>
                                    </p:anim>
                                    <p:anim calcmode="lin" valueType="num">
                                      <p:cBhvr additive="base">
                                        <p:cTn id="32" dur="500" fill="hold"/>
                                        <p:tgtEl>
                                          <p:spTgt spid="11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anim calcmode="lin" valueType="num">
                                      <p:cBhvr additive="base">
                                        <p:cTn id="35" dur="500" fill="hold"/>
                                        <p:tgtEl>
                                          <p:spTgt spid="118"/>
                                        </p:tgtEl>
                                        <p:attrNameLst>
                                          <p:attrName>ppt_x</p:attrName>
                                        </p:attrNameLst>
                                      </p:cBhvr>
                                      <p:tavLst>
                                        <p:tav tm="0">
                                          <p:val>
                                            <p:strVal val="1+#ppt_w/2"/>
                                          </p:val>
                                        </p:tav>
                                        <p:tav tm="100000">
                                          <p:val>
                                            <p:strVal val="#ppt_x"/>
                                          </p:val>
                                        </p:tav>
                                      </p:tavLst>
                                    </p:anim>
                                    <p:anim calcmode="lin" valueType="num">
                                      <p:cBhvr additive="base">
                                        <p:cTn id="36" dur="500" fill="hold"/>
                                        <p:tgtEl>
                                          <p:spTgt spid="11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9"/>
                                        </p:tgtEl>
                                        <p:attrNameLst>
                                          <p:attrName>style.visibility</p:attrName>
                                        </p:attrNameLst>
                                      </p:cBhvr>
                                      <p:to>
                                        <p:strVal val="visible"/>
                                      </p:to>
                                    </p:set>
                                    <p:anim calcmode="lin" valueType="num">
                                      <p:cBhvr additive="base">
                                        <p:cTn id="39" dur="500" fill="hold"/>
                                        <p:tgtEl>
                                          <p:spTgt spid="119"/>
                                        </p:tgtEl>
                                        <p:attrNameLst>
                                          <p:attrName>ppt_x</p:attrName>
                                        </p:attrNameLst>
                                      </p:cBhvr>
                                      <p:tavLst>
                                        <p:tav tm="0">
                                          <p:val>
                                            <p:strVal val="1+#ppt_w/2"/>
                                          </p:val>
                                        </p:tav>
                                        <p:tav tm="100000">
                                          <p:val>
                                            <p:strVal val="#ppt_x"/>
                                          </p:val>
                                        </p:tav>
                                      </p:tavLst>
                                    </p:anim>
                                    <p:anim calcmode="lin" valueType="num">
                                      <p:cBhvr additive="base">
                                        <p:cTn id="40" dur="500" fill="hold"/>
                                        <p:tgtEl>
                                          <p:spTgt spid="119"/>
                                        </p:tgtEl>
                                        <p:attrNameLst>
                                          <p:attrName>ppt_y</p:attrName>
                                        </p:attrNameLst>
                                      </p:cBhvr>
                                      <p:tavLst>
                                        <p:tav tm="0">
                                          <p:val>
                                            <p:strVal val="#ppt_y"/>
                                          </p:val>
                                        </p:tav>
                                        <p:tav tm="100000">
                                          <p:val>
                                            <p:strVal val="#ppt_y"/>
                                          </p:val>
                                        </p:tav>
                                      </p:tavLst>
                                    </p:anim>
                                  </p:childTnLst>
                                </p:cTn>
                              </p:par>
                              <p:par>
                                <p:cTn id="41" presetID="22" presetClass="entr" presetSubtype="8" fill="hold" grpId="0" nodeType="with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wipe(left)">
                                      <p:cBhvr>
                                        <p:cTn id="43" dur="500"/>
                                        <p:tgtEl>
                                          <p:spTgt spid="12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wipe(left)">
                                      <p:cBhvr>
                                        <p:cTn id="46" dur="500"/>
                                        <p:tgtEl>
                                          <p:spTgt spid="122"/>
                                        </p:tgtEl>
                                      </p:cBhvr>
                                    </p:animEffect>
                                  </p:childTnLst>
                                </p:cTn>
                              </p:par>
                              <p:par>
                                <p:cTn id="47" presetID="22" presetClass="entr" presetSubtype="8" fill="hold" grpId="0" nodeType="withEffect" nodePh="1">
                                  <p:stCondLst>
                                    <p:cond delay="0"/>
                                  </p:stCondLst>
                                  <p:endCondLst>
                                    <p:cond evt="begin" delay="0">
                                      <p:tn val="47"/>
                                    </p:cond>
                                  </p:endCondLst>
                                  <p:childTnLst>
                                    <p:set>
                                      <p:cBhvr>
                                        <p:cTn id="48" dur="1" fill="hold">
                                          <p:stCondLst>
                                            <p:cond delay="0"/>
                                          </p:stCondLst>
                                        </p:cTn>
                                        <p:tgtEl>
                                          <p:spTgt spid="124"/>
                                        </p:tgtEl>
                                        <p:attrNameLst>
                                          <p:attrName>style.visibility</p:attrName>
                                        </p:attrNameLst>
                                      </p:cBhvr>
                                      <p:to>
                                        <p:strVal val="visible"/>
                                      </p:to>
                                    </p:set>
                                    <p:animEffect transition="in" filter="wipe(left)">
                                      <p:cBhvr>
                                        <p:cTn id="49" dur="500"/>
                                        <p:tgtEl>
                                          <p:spTgt spid="12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ppt_x"/>
                                          </p:val>
                                        </p:tav>
                                        <p:tav tm="100000">
                                          <p:val>
                                            <p:strVal val="#ppt_x"/>
                                          </p:val>
                                        </p:tav>
                                      </p:tavLst>
                                    </p:anim>
                                    <p:anim calcmode="lin" valueType="num">
                                      <p:cBhvr additive="base">
                                        <p:cTn id="55" dur="500" fill="hold"/>
                                        <p:tgtEl>
                                          <p:spTgt spid="2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6" grpId="0" animBg="1"/>
      <p:bldP spid="101" grpId="0" animBg="1"/>
      <p:bldP spid="102" grpId="0" animBg="1"/>
      <p:bldP spid="116" grpId="0"/>
      <p:bldP spid="117" grpId="0"/>
      <p:bldP spid="118" grpId="0"/>
      <p:bldP spid="119" grpId="0"/>
      <p:bldP spid="121" grpId="0"/>
      <p:bldP spid="122" grpId="0"/>
      <p:bldP spid="124" grpId="0"/>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B7D868-B773-2237-0B75-53D39D9CDCCD}"/>
              </a:ext>
            </a:extLst>
          </p:cNvPr>
          <p:cNvPicPr>
            <a:picLocks noChangeAspect="1"/>
          </p:cNvPicPr>
          <p:nvPr/>
        </p:nvPicPr>
        <p:blipFill rotWithShape="1">
          <a:blip r:embed="rId3">
            <a:extLst>
              <a:ext uri="{28A0092B-C50C-407E-A947-70E740481C1C}">
                <a14:useLocalDpi xmlns:a14="http://schemas.microsoft.com/office/drawing/2010/main" val="0"/>
              </a:ext>
            </a:extLst>
          </a:blip>
          <a:srcRect r="10985"/>
          <a:stretch/>
        </p:blipFill>
        <p:spPr>
          <a:xfrm>
            <a:off x="9386" y="12606"/>
            <a:ext cx="9134614" cy="5130894"/>
          </a:xfrm>
          <a:prstGeom prst="rect">
            <a:avLst/>
          </a:prstGeom>
        </p:spPr>
      </p:pic>
      <p:sp>
        <p:nvSpPr>
          <p:cNvPr id="18" name="椭圆 17"/>
          <p:cNvSpPr/>
          <p:nvPr/>
        </p:nvSpPr>
        <p:spPr>
          <a:xfrm>
            <a:off x="2555776" y="771550"/>
            <a:ext cx="3744416" cy="374441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a:extLst>
              <a:ext uri="{FF2B5EF4-FFF2-40B4-BE49-F238E27FC236}">
                <a16:creationId xmlns:a16="http://schemas.microsoft.com/office/drawing/2014/main" id="{9100478D-451A-4D6A-EFB4-9FE0503F4004}"/>
              </a:ext>
            </a:extLst>
          </p:cNvPr>
          <p:cNvSpPr txBox="1"/>
          <p:nvPr/>
        </p:nvSpPr>
        <p:spPr>
          <a:xfrm>
            <a:off x="2627784" y="1995686"/>
            <a:ext cx="4572000" cy="1669688"/>
          </a:xfrm>
          <a:prstGeom prst="rect">
            <a:avLst/>
          </a:prstGeom>
          <a:noFill/>
        </p:spPr>
        <p:txBody>
          <a:bodyPr wrap="square">
            <a:spAutoFit/>
          </a:bodyPr>
          <a:lstStyle/>
          <a:p>
            <a:r>
              <a:rPr lang="en-US" altLang="zh-CN" sz="3200" b="1" dirty="0">
                <a:solidFill>
                  <a:schemeClr val="accent2">
                    <a:lumMod val="75000"/>
                  </a:schemeClr>
                </a:solidFill>
              </a:rPr>
              <a:t>Bellman-Ford </a:t>
            </a:r>
            <a:r>
              <a:rPr lang="zh-CN" altLang="en-US" sz="3200" b="1" dirty="0">
                <a:solidFill>
                  <a:schemeClr val="accent2">
                    <a:lumMod val="75000"/>
                  </a:schemeClr>
                </a:solidFill>
              </a:rPr>
              <a:t>算法</a:t>
            </a:r>
            <a:endParaRPr lang="en-US" altLang="zh-CN" sz="3200" b="1" dirty="0">
              <a:solidFill>
                <a:schemeClr val="accent2">
                  <a:lumMod val="75000"/>
                </a:schemeClr>
              </a:solidFill>
            </a:endParaRPr>
          </a:p>
          <a:p>
            <a:endParaRPr lang="en-US" altLang="zh-CN" sz="1050" b="1" dirty="0">
              <a:solidFill>
                <a:schemeClr val="accent2">
                  <a:lumMod val="75000"/>
                </a:schemeClr>
              </a:solidFill>
            </a:endParaRPr>
          </a:p>
          <a:p>
            <a:r>
              <a:rPr lang="zh-CN" altLang="en-US" b="1" dirty="0">
                <a:solidFill>
                  <a:schemeClr val="accent2">
                    <a:lumMod val="75000"/>
                  </a:schemeClr>
                </a:solidFill>
              </a:rPr>
              <a:t>            推广至队列优化的</a:t>
            </a:r>
            <a:endParaRPr lang="en-US" altLang="zh-CN" b="1" dirty="0">
              <a:solidFill>
                <a:schemeClr val="accent2">
                  <a:lumMod val="75000"/>
                </a:schemeClr>
              </a:solidFill>
            </a:endParaRPr>
          </a:p>
          <a:p>
            <a:endParaRPr lang="en-US" altLang="zh-CN" sz="1000" b="1" dirty="0">
              <a:solidFill>
                <a:schemeClr val="accent2">
                  <a:lumMod val="75000"/>
                </a:schemeClr>
              </a:solidFill>
            </a:endParaRPr>
          </a:p>
          <a:p>
            <a:r>
              <a:rPr lang="en-US" altLang="zh-CN" sz="2800" b="1" dirty="0">
                <a:solidFill>
                  <a:schemeClr val="accent2">
                    <a:lumMod val="75000"/>
                  </a:schemeClr>
                </a:solidFill>
              </a:rPr>
              <a:t>        </a:t>
            </a:r>
            <a:r>
              <a:rPr lang="en-US" altLang="zh-CN" sz="3200" b="1" dirty="0">
                <a:solidFill>
                  <a:schemeClr val="accent2">
                    <a:lumMod val="75000"/>
                  </a:schemeClr>
                </a:solidFill>
              </a:rPr>
              <a:t>SPFA</a:t>
            </a:r>
            <a:r>
              <a:rPr lang="zh-CN" altLang="en-US" sz="3200" b="1" dirty="0">
                <a:solidFill>
                  <a:schemeClr val="accent2">
                    <a:lumMod val="75000"/>
                  </a:schemeClr>
                </a:solidFill>
              </a:rPr>
              <a:t>算法 </a:t>
            </a:r>
            <a:endParaRPr lang="zh-CN" altLang="en-US" sz="2800" b="1" dirty="0">
              <a:solidFill>
                <a:schemeClr val="accent2">
                  <a:lumMod val="75000"/>
                </a:schemeClr>
              </a:solidFill>
            </a:endParaRPr>
          </a:p>
        </p:txBody>
      </p:sp>
    </p:spTree>
    <p:extLst>
      <p:ext uri="{BB962C8B-B14F-4D97-AF65-F5344CB8AC3E}">
        <p14:creationId xmlns:p14="http://schemas.microsoft.com/office/powerpoint/2010/main" val="1765051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0" y="1419622"/>
            <a:ext cx="754718" cy="754759"/>
            <a:chOff x="362669" y="3620029"/>
            <a:chExt cx="1061322" cy="1061322"/>
          </a:xfrm>
        </p:grpSpPr>
        <p:sp>
          <p:nvSpPr>
            <p:cNvPr id="14" name="椭圆 13"/>
            <p:cNvSpPr/>
            <p:nvPr/>
          </p:nvSpPr>
          <p:spPr>
            <a:xfrm>
              <a:off x="362669" y="3620029"/>
              <a:ext cx="1061322" cy="106132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cs typeface="+mn-ea"/>
                <a:sym typeface="+mn-lt"/>
              </a:endParaRPr>
            </a:p>
          </p:txBody>
        </p:sp>
        <p:grpSp>
          <p:nvGrpSpPr>
            <p:cNvPr id="3" name="组合 15"/>
            <p:cNvGrpSpPr/>
            <p:nvPr/>
          </p:nvGrpSpPr>
          <p:grpSpPr>
            <a:xfrm>
              <a:off x="483718" y="3741563"/>
              <a:ext cx="819223" cy="818254"/>
              <a:chOff x="4602162" y="361950"/>
              <a:chExt cx="1343026" cy="1341438"/>
            </a:xfrm>
          </p:grpSpPr>
          <p:sp>
            <p:nvSpPr>
              <p:cNvPr id="17" name="Freeform 23"/>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solidFill>
                <a:schemeClr val="accent1"/>
              </a:solidFill>
              <a:ln w="9525">
                <a:noFill/>
                <a:round/>
                <a:headEnd/>
                <a:tailEnd/>
              </a:ln>
            </p:spPr>
            <p:txBody>
              <a:bodyPr vert="horz" wrap="square" lIns="96435" tIns="48218" rIns="96435" bIns="48218" numCol="1" anchor="t" anchorCtr="0" compatLnSpc="1">
                <a:prstTxWarp prst="textNoShape">
                  <a:avLst/>
                </a:prstTxWarp>
              </a:bodyPr>
              <a:lstStyle/>
              <a:p>
                <a:pPr>
                  <a:lnSpc>
                    <a:spcPct val="150000"/>
                  </a:lnSpc>
                </a:pPr>
                <a:endParaRPr lang="zh-CN" altLang="en-US" dirty="0">
                  <a:cs typeface="+mn-ea"/>
                  <a:sym typeface="+mn-lt"/>
                </a:endParaRPr>
              </a:p>
            </p:txBody>
          </p:sp>
          <p:sp>
            <p:nvSpPr>
              <p:cNvPr id="18" name="Freeform 24"/>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solidFill>
                <a:schemeClr val="accent1"/>
              </a:solidFill>
              <a:ln w="9525">
                <a:noFill/>
                <a:round/>
                <a:headEnd/>
                <a:tailEnd/>
              </a:ln>
            </p:spPr>
            <p:txBody>
              <a:bodyPr vert="horz" wrap="square" lIns="96435" tIns="48218" rIns="96435" bIns="48218" numCol="1" anchor="t" anchorCtr="0" compatLnSpc="1">
                <a:prstTxWarp prst="textNoShape">
                  <a:avLst/>
                </a:prstTxWarp>
              </a:bodyPr>
              <a:lstStyle/>
              <a:p>
                <a:pPr>
                  <a:lnSpc>
                    <a:spcPct val="150000"/>
                  </a:lnSpc>
                </a:pPr>
                <a:endParaRPr lang="zh-CN" altLang="en-US" dirty="0">
                  <a:cs typeface="+mn-ea"/>
                  <a:sym typeface="+mn-lt"/>
                </a:endParaRPr>
              </a:p>
            </p:txBody>
          </p:sp>
          <p:sp>
            <p:nvSpPr>
              <p:cNvPr id="19" name="Freeform 25"/>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solidFill>
                <a:schemeClr val="accent1"/>
              </a:solidFill>
              <a:ln w="9525">
                <a:noFill/>
                <a:round/>
                <a:headEnd/>
                <a:tailEnd/>
              </a:ln>
            </p:spPr>
            <p:txBody>
              <a:bodyPr vert="horz" wrap="square" lIns="96435" tIns="48218" rIns="96435" bIns="48218" numCol="1" anchor="t" anchorCtr="0" compatLnSpc="1">
                <a:prstTxWarp prst="textNoShape">
                  <a:avLst/>
                </a:prstTxWarp>
              </a:bodyPr>
              <a:lstStyle/>
              <a:p>
                <a:pPr>
                  <a:lnSpc>
                    <a:spcPct val="150000"/>
                  </a:lnSpc>
                </a:pPr>
                <a:endParaRPr lang="zh-CN" altLang="en-US" dirty="0">
                  <a:cs typeface="+mn-ea"/>
                  <a:sym typeface="+mn-lt"/>
                </a:endParaRPr>
              </a:p>
            </p:txBody>
          </p:sp>
          <p:sp>
            <p:nvSpPr>
              <p:cNvPr id="20" name="Freeform 26"/>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solidFill>
                <a:schemeClr val="accent1"/>
              </a:solidFill>
              <a:ln w="9525">
                <a:noFill/>
                <a:round/>
                <a:headEnd/>
                <a:tailEnd/>
              </a:ln>
            </p:spPr>
            <p:txBody>
              <a:bodyPr vert="horz" wrap="square" lIns="96435" tIns="48218" rIns="96435" bIns="48218" numCol="1" anchor="t" anchorCtr="0" compatLnSpc="1">
                <a:prstTxWarp prst="textNoShape">
                  <a:avLst/>
                </a:prstTxWarp>
              </a:bodyPr>
              <a:lstStyle/>
              <a:p>
                <a:pPr>
                  <a:lnSpc>
                    <a:spcPct val="150000"/>
                  </a:lnSpc>
                </a:pPr>
                <a:endParaRPr lang="zh-CN" altLang="en-US" dirty="0">
                  <a:cs typeface="+mn-ea"/>
                  <a:sym typeface="+mn-lt"/>
                </a:endParaRPr>
              </a:p>
            </p:txBody>
          </p:sp>
        </p:grpSp>
      </p:grpSp>
      <p:grpSp>
        <p:nvGrpSpPr>
          <p:cNvPr id="4" name="组合 4"/>
          <p:cNvGrpSpPr/>
          <p:nvPr/>
        </p:nvGrpSpPr>
        <p:grpSpPr>
          <a:xfrm>
            <a:off x="4716016" y="1153278"/>
            <a:ext cx="754718" cy="754759"/>
            <a:chOff x="362669" y="5389779"/>
            <a:chExt cx="1061322" cy="1061322"/>
          </a:xfrm>
        </p:grpSpPr>
        <p:sp>
          <p:nvSpPr>
            <p:cNvPr id="15" name="椭圆 14"/>
            <p:cNvSpPr/>
            <p:nvPr/>
          </p:nvSpPr>
          <p:spPr>
            <a:xfrm>
              <a:off x="362669" y="5389779"/>
              <a:ext cx="1061322" cy="1061322"/>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accent1"/>
                </a:solidFill>
                <a:cs typeface="+mn-ea"/>
                <a:sym typeface="+mn-lt"/>
              </a:endParaRPr>
            </a:p>
          </p:txBody>
        </p:sp>
        <p:grpSp>
          <p:nvGrpSpPr>
            <p:cNvPr id="5" name="组合 29"/>
            <p:cNvGrpSpPr/>
            <p:nvPr/>
          </p:nvGrpSpPr>
          <p:grpSpPr>
            <a:xfrm>
              <a:off x="560765" y="5583971"/>
              <a:ext cx="689373" cy="625287"/>
              <a:chOff x="3468688" y="460375"/>
              <a:chExt cx="631825" cy="573088"/>
            </a:xfrm>
            <a:solidFill>
              <a:srgbClr val="282828"/>
            </a:solidFill>
          </p:grpSpPr>
          <p:sp>
            <p:nvSpPr>
              <p:cNvPr id="31" name="Freeform 19"/>
              <p:cNvSpPr/>
              <p:nvPr/>
            </p:nvSpPr>
            <p:spPr bwMode="auto">
              <a:xfrm>
                <a:off x="3468688" y="460375"/>
                <a:ext cx="271463" cy="422275"/>
              </a:xfrm>
              <a:custGeom>
                <a:avLst/>
                <a:gdLst>
                  <a:gd name="T0" fmla="*/ 150 w 169"/>
                  <a:gd name="T1" fmla="*/ 150 h 263"/>
                  <a:gd name="T2" fmla="*/ 169 w 169"/>
                  <a:gd name="T3" fmla="*/ 0 h 263"/>
                  <a:gd name="T4" fmla="*/ 56 w 169"/>
                  <a:gd name="T5" fmla="*/ 103 h 263"/>
                  <a:gd name="T6" fmla="*/ 0 w 169"/>
                  <a:gd name="T7" fmla="*/ 263 h 263"/>
                  <a:gd name="T8" fmla="*/ 169 w 169"/>
                  <a:gd name="T9" fmla="*/ 263 h 263"/>
                  <a:gd name="T10" fmla="*/ 150 w 169"/>
                  <a:gd name="T11" fmla="*/ 150 h 263"/>
                </a:gdLst>
                <a:ahLst/>
                <a:cxnLst>
                  <a:cxn ang="0">
                    <a:pos x="T0" y="T1"/>
                  </a:cxn>
                  <a:cxn ang="0">
                    <a:pos x="T2" y="T3"/>
                  </a:cxn>
                  <a:cxn ang="0">
                    <a:pos x="T4" y="T5"/>
                  </a:cxn>
                  <a:cxn ang="0">
                    <a:pos x="T6" y="T7"/>
                  </a:cxn>
                  <a:cxn ang="0">
                    <a:pos x="T8" y="T9"/>
                  </a:cxn>
                  <a:cxn ang="0">
                    <a:pos x="T10" y="T11"/>
                  </a:cxn>
                </a:cxnLst>
                <a:rect l="0" t="0" r="r" b="b"/>
                <a:pathLst>
                  <a:path w="169" h="263">
                    <a:moveTo>
                      <a:pt x="150" y="150"/>
                    </a:moveTo>
                    <a:cubicBezTo>
                      <a:pt x="150" y="66"/>
                      <a:pt x="169" y="0"/>
                      <a:pt x="169" y="0"/>
                    </a:cubicBezTo>
                    <a:cubicBezTo>
                      <a:pt x="169" y="0"/>
                      <a:pt x="113" y="10"/>
                      <a:pt x="56" y="103"/>
                    </a:cubicBezTo>
                    <a:cubicBezTo>
                      <a:pt x="0" y="197"/>
                      <a:pt x="0" y="263"/>
                      <a:pt x="0" y="263"/>
                    </a:cubicBezTo>
                    <a:cubicBezTo>
                      <a:pt x="169" y="263"/>
                      <a:pt x="169" y="263"/>
                      <a:pt x="169" y="263"/>
                    </a:cubicBezTo>
                    <a:cubicBezTo>
                      <a:pt x="169" y="263"/>
                      <a:pt x="150" y="235"/>
                      <a:pt x="150" y="1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50000"/>
                  </a:lnSpc>
                </a:pPr>
                <a:endParaRPr lang="zh-CN" altLang="en-US" dirty="0">
                  <a:solidFill>
                    <a:schemeClr val="accent1"/>
                  </a:solidFill>
                  <a:cs typeface="+mn-ea"/>
                  <a:sym typeface="+mn-lt"/>
                </a:endParaRPr>
              </a:p>
            </p:txBody>
          </p:sp>
          <p:sp>
            <p:nvSpPr>
              <p:cNvPr id="32" name="Freeform 20"/>
              <p:cNvSpPr/>
              <p:nvPr/>
            </p:nvSpPr>
            <p:spPr bwMode="auto">
              <a:xfrm>
                <a:off x="3829050" y="611188"/>
                <a:ext cx="271463" cy="271463"/>
              </a:xfrm>
              <a:custGeom>
                <a:avLst/>
                <a:gdLst>
                  <a:gd name="T0" fmla="*/ 0 w 171"/>
                  <a:gd name="T1" fmla="*/ 0 h 171"/>
                  <a:gd name="T2" fmla="*/ 0 w 171"/>
                  <a:gd name="T3" fmla="*/ 171 h 171"/>
                  <a:gd name="T4" fmla="*/ 171 w 171"/>
                  <a:gd name="T5" fmla="*/ 171 h 171"/>
                  <a:gd name="T6" fmla="*/ 0 w 171"/>
                  <a:gd name="T7" fmla="*/ 0 h 171"/>
                </a:gdLst>
                <a:ahLst/>
                <a:cxnLst>
                  <a:cxn ang="0">
                    <a:pos x="T0" y="T1"/>
                  </a:cxn>
                  <a:cxn ang="0">
                    <a:pos x="T2" y="T3"/>
                  </a:cxn>
                  <a:cxn ang="0">
                    <a:pos x="T4" y="T5"/>
                  </a:cxn>
                  <a:cxn ang="0">
                    <a:pos x="T6" y="T7"/>
                  </a:cxn>
                </a:cxnLst>
                <a:rect l="0" t="0" r="r" b="b"/>
                <a:pathLst>
                  <a:path w="171" h="171">
                    <a:moveTo>
                      <a:pt x="0" y="0"/>
                    </a:moveTo>
                    <a:lnTo>
                      <a:pt x="0" y="171"/>
                    </a:lnTo>
                    <a:lnTo>
                      <a:pt x="171" y="171"/>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50000"/>
                  </a:lnSpc>
                </a:pPr>
                <a:endParaRPr lang="zh-CN" altLang="en-US" dirty="0">
                  <a:solidFill>
                    <a:schemeClr val="accent1"/>
                  </a:solidFill>
                  <a:cs typeface="+mn-ea"/>
                  <a:sym typeface="+mn-lt"/>
                </a:endParaRPr>
              </a:p>
            </p:txBody>
          </p:sp>
          <p:sp>
            <p:nvSpPr>
              <p:cNvPr id="33" name="Freeform 21"/>
              <p:cNvSpPr/>
              <p:nvPr/>
            </p:nvSpPr>
            <p:spPr bwMode="auto">
              <a:xfrm>
                <a:off x="3468688" y="460375"/>
                <a:ext cx="631825" cy="573088"/>
              </a:xfrm>
              <a:custGeom>
                <a:avLst/>
                <a:gdLst>
                  <a:gd name="T0" fmla="*/ 207 w 394"/>
                  <a:gd name="T1" fmla="*/ 282 h 357"/>
                  <a:gd name="T2" fmla="*/ 207 w 394"/>
                  <a:gd name="T3" fmla="*/ 0 h 357"/>
                  <a:gd name="T4" fmla="*/ 188 w 394"/>
                  <a:gd name="T5" fmla="*/ 0 h 357"/>
                  <a:gd name="T6" fmla="*/ 188 w 394"/>
                  <a:gd name="T7" fmla="*/ 282 h 357"/>
                  <a:gd name="T8" fmla="*/ 2 w 394"/>
                  <a:gd name="T9" fmla="*/ 282 h 357"/>
                  <a:gd name="T10" fmla="*/ 0 w 394"/>
                  <a:gd name="T11" fmla="*/ 282 h 357"/>
                  <a:gd name="T12" fmla="*/ 75 w 394"/>
                  <a:gd name="T13" fmla="*/ 357 h 357"/>
                  <a:gd name="T14" fmla="*/ 319 w 394"/>
                  <a:gd name="T15" fmla="*/ 357 h 357"/>
                  <a:gd name="T16" fmla="*/ 394 w 394"/>
                  <a:gd name="T17" fmla="*/ 282 h 357"/>
                  <a:gd name="T18" fmla="*/ 392 w 394"/>
                  <a:gd name="T19" fmla="*/ 282 h 357"/>
                  <a:gd name="T20" fmla="*/ 207 w 394"/>
                  <a:gd name="T21" fmla="*/ 28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357">
                    <a:moveTo>
                      <a:pt x="207" y="282"/>
                    </a:moveTo>
                    <a:cubicBezTo>
                      <a:pt x="207" y="0"/>
                      <a:pt x="207" y="0"/>
                      <a:pt x="207" y="0"/>
                    </a:cubicBezTo>
                    <a:cubicBezTo>
                      <a:pt x="188" y="0"/>
                      <a:pt x="188" y="0"/>
                      <a:pt x="188" y="0"/>
                    </a:cubicBezTo>
                    <a:cubicBezTo>
                      <a:pt x="188" y="282"/>
                      <a:pt x="188" y="282"/>
                      <a:pt x="188" y="282"/>
                    </a:cubicBezTo>
                    <a:cubicBezTo>
                      <a:pt x="2" y="282"/>
                      <a:pt x="2" y="282"/>
                      <a:pt x="2" y="282"/>
                    </a:cubicBezTo>
                    <a:cubicBezTo>
                      <a:pt x="0" y="282"/>
                      <a:pt x="0" y="282"/>
                      <a:pt x="0" y="282"/>
                    </a:cubicBezTo>
                    <a:cubicBezTo>
                      <a:pt x="0" y="323"/>
                      <a:pt x="34" y="357"/>
                      <a:pt x="75" y="357"/>
                    </a:cubicBezTo>
                    <a:cubicBezTo>
                      <a:pt x="319" y="357"/>
                      <a:pt x="319" y="357"/>
                      <a:pt x="319" y="357"/>
                    </a:cubicBezTo>
                    <a:cubicBezTo>
                      <a:pt x="361" y="357"/>
                      <a:pt x="394" y="323"/>
                      <a:pt x="394" y="282"/>
                    </a:cubicBezTo>
                    <a:cubicBezTo>
                      <a:pt x="392" y="282"/>
                      <a:pt x="392" y="282"/>
                      <a:pt x="392" y="282"/>
                    </a:cubicBezTo>
                    <a:lnTo>
                      <a:pt x="207" y="2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50000"/>
                  </a:lnSpc>
                </a:pPr>
                <a:endParaRPr lang="zh-CN" altLang="en-US" dirty="0">
                  <a:solidFill>
                    <a:schemeClr val="accent1"/>
                  </a:solidFill>
                  <a:cs typeface="+mn-ea"/>
                  <a:sym typeface="+mn-lt"/>
                </a:endParaRPr>
              </a:p>
            </p:txBody>
          </p:sp>
        </p:grpSp>
      </p:grpSp>
      <p:sp>
        <p:nvSpPr>
          <p:cNvPr id="40" name="TextBox 39"/>
          <p:cNvSpPr txBox="1"/>
          <p:nvPr/>
        </p:nvSpPr>
        <p:spPr>
          <a:xfrm>
            <a:off x="1763688" y="339502"/>
            <a:ext cx="1759437" cy="492443"/>
          </a:xfrm>
          <a:prstGeom prst="rect">
            <a:avLst/>
          </a:prstGeom>
          <a:noFill/>
        </p:spPr>
        <p:txBody>
          <a:bodyPr wrap="square" lIns="0" tIns="0" rIns="0" bIns="0" rtlCol="0">
            <a:spAutoFit/>
          </a:bodyPr>
          <a:lstStyle/>
          <a:p>
            <a:r>
              <a:rPr lang="zh-CN" altLang="en-US" sz="3200" b="1" dirty="0">
                <a:solidFill>
                  <a:schemeClr val="accent3">
                    <a:lumMod val="75000"/>
                  </a:schemeClr>
                </a:solidFill>
                <a:cs typeface="+mn-ea"/>
                <a:sym typeface="+mn-lt"/>
              </a:rPr>
              <a:t>算法简介</a:t>
            </a:r>
          </a:p>
        </p:txBody>
      </p:sp>
      <p:sp>
        <p:nvSpPr>
          <p:cNvPr id="7" name="文本框 6">
            <a:extLst>
              <a:ext uri="{FF2B5EF4-FFF2-40B4-BE49-F238E27FC236}">
                <a16:creationId xmlns:a16="http://schemas.microsoft.com/office/drawing/2014/main" id="{EC680534-9F5B-359C-8296-A89206466A85}"/>
              </a:ext>
            </a:extLst>
          </p:cNvPr>
          <p:cNvSpPr txBox="1"/>
          <p:nvPr/>
        </p:nvSpPr>
        <p:spPr>
          <a:xfrm>
            <a:off x="1041836" y="1219634"/>
            <a:ext cx="3463737" cy="3416320"/>
          </a:xfrm>
          <a:prstGeom prst="rect">
            <a:avLst/>
          </a:prstGeom>
          <a:noFill/>
        </p:spPr>
        <p:txBody>
          <a:bodyPr wrap="square">
            <a:spAutoFit/>
          </a:bodyPr>
          <a:lstStyle/>
          <a:p>
            <a:r>
              <a:rPr lang="en-US" altLang="zh-CN" b="1" dirty="0">
                <a:solidFill>
                  <a:srgbClr val="034EA2"/>
                </a:solidFill>
              </a:rPr>
              <a:t>Bellman-Ford</a:t>
            </a:r>
            <a:r>
              <a:rPr lang="zh-CN" altLang="en-US" b="1" dirty="0">
                <a:solidFill>
                  <a:srgbClr val="034EA2"/>
                </a:solidFill>
              </a:rPr>
              <a:t>算法的基本思想是将所有节点看作一个整体，进行</a:t>
            </a:r>
            <a:r>
              <a:rPr lang="en-US" altLang="zh-CN" b="1" dirty="0">
                <a:solidFill>
                  <a:srgbClr val="034EA2"/>
                </a:solidFill>
              </a:rPr>
              <a:t>n-1</a:t>
            </a:r>
            <a:r>
              <a:rPr lang="zh-CN" altLang="en-US" b="1" dirty="0">
                <a:solidFill>
                  <a:srgbClr val="034EA2"/>
                </a:solidFill>
              </a:rPr>
              <a:t>轮松弛操作，其中</a:t>
            </a:r>
            <a:r>
              <a:rPr lang="en-US" altLang="zh-CN" b="1" dirty="0">
                <a:solidFill>
                  <a:srgbClr val="034EA2"/>
                </a:solidFill>
              </a:rPr>
              <a:t>n</a:t>
            </a:r>
            <a:r>
              <a:rPr lang="zh-CN" altLang="en-US" b="1" dirty="0">
                <a:solidFill>
                  <a:srgbClr val="034EA2"/>
                </a:solidFill>
              </a:rPr>
              <a:t>为节点数。在每一轮操作中，对每一条边进行松弛操作，即检查是否可以通过当前路径可以获得更优的路径。如果在第</a:t>
            </a:r>
            <a:r>
              <a:rPr lang="en-US" altLang="zh-CN" b="1" dirty="0">
                <a:solidFill>
                  <a:srgbClr val="034EA2"/>
                </a:solidFill>
              </a:rPr>
              <a:t>n-1</a:t>
            </a:r>
            <a:r>
              <a:rPr lang="zh-CN" altLang="en-US" b="1" dirty="0">
                <a:solidFill>
                  <a:srgbClr val="034EA2"/>
                </a:solidFill>
              </a:rPr>
              <a:t>轮操作后仍然存在距离可以不断缩小的节点，那么说明存在负环。负环是指经过一条环路，可以一直减少路径长度，导致算法无法求出最短路径。</a:t>
            </a:r>
          </a:p>
        </p:txBody>
      </p:sp>
      <p:sp>
        <p:nvSpPr>
          <p:cNvPr id="13" name="文本框 12">
            <a:extLst>
              <a:ext uri="{FF2B5EF4-FFF2-40B4-BE49-F238E27FC236}">
                <a16:creationId xmlns:a16="http://schemas.microsoft.com/office/drawing/2014/main" id="{FBD136CA-37D9-DC6C-6122-EB0E0D295388}"/>
              </a:ext>
            </a:extLst>
          </p:cNvPr>
          <p:cNvSpPr txBox="1"/>
          <p:nvPr/>
        </p:nvSpPr>
        <p:spPr>
          <a:xfrm>
            <a:off x="5646713" y="1155580"/>
            <a:ext cx="3359048" cy="3416320"/>
          </a:xfrm>
          <a:prstGeom prst="rect">
            <a:avLst/>
          </a:prstGeom>
          <a:noFill/>
        </p:spPr>
        <p:txBody>
          <a:bodyPr wrap="square">
            <a:spAutoFit/>
          </a:bodyPr>
          <a:lstStyle/>
          <a:p>
            <a:r>
              <a:rPr lang="en-US" altLang="zh-CN" b="1" dirty="0">
                <a:solidFill>
                  <a:srgbClr val="034EA2"/>
                </a:solidFill>
              </a:rPr>
              <a:t>SPFA</a:t>
            </a:r>
            <a:r>
              <a:rPr lang="zh-CN" altLang="en-US" b="1" dirty="0">
                <a:solidFill>
                  <a:srgbClr val="034EA2"/>
                </a:solidFill>
              </a:rPr>
              <a:t>（</a:t>
            </a:r>
            <a:r>
              <a:rPr lang="en-US" altLang="zh-CN" b="1" dirty="0">
                <a:solidFill>
                  <a:srgbClr val="034EA2"/>
                </a:solidFill>
              </a:rPr>
              <a:t>Shortest Path Faster Algorithm</a:t>
            </a:r>
            <a:r>
              <a:rPr lang="zh-CN" altLang="en-US" b="1" dirty="0">
                <a:solidFill>
                  <a:srgbClr val="034EA2"/>
                </a:solidFill>
              </a:rPr>
              <a:t>）算法在</a:t>
            </a:r>
            <a:r>
              <a:rPr lang="en-US" altLang="zh-CN" b="1" dirty="0">
                <a:solidFill>
                  <a:srgbClr val="034EA2"/>
                </a:solidFill>
              </a:rPr>
              <a:t>Bellman-Ford</a:t>
            </a:r>
            <a:r>
              <a:rPr lang="zh-CN" altLang="en-US" b="1" dirty="0">
                <a:solidFill>
                  <a:srgbClr val="034EA2"/>
                </a:solidFill>
              </a:rPr>
              <a:t>算法的基础上进行了优化。它维护了一个队列，每次只对节点的邻接节点进行松弛操作，而不是像</a:t>
            </a:r>
            <a:r>
              <a:rPr lang="en-US" altLang="zh-CN" b="1" dirty="0">
                <a:solidFill>
                  <a:srgbClr val="034EA2"/>
                </a:solidFill>
              </a:rPr>
              <a:t>Bellman-Ford</a:t>
            </a:r>
            <a:r>
              <a:rPr lang="zh-CN" altLang="en-US" b="1" dirty="0">
                <a:solidFill>
                  <a:srgbClr val="034EA2"/>
                </a:solidFill>
              </a:rPr>
              <a:t>那样对所有边进行松弛操作。同时，如果某个节点的距离值在之前的操作中已经被修改过，那么把它加入队列就可以了，不需要每次都重新加入队列。这样可以大幅降低时间复杂度</a:t>
            </a:r>
          </a:p>
        </p:txBody>
      </p:sp>
    </p:spTree>
    <p:extLst>
      <p:ext uri="{BB962C8B-B14F-4D97-AF65-F5344CB8AC3E}">
        <p14:creationId xmlns:p14="http://schemas.microsoft.com/office/powerpoint/2010/main" val="25779093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EFD6E70-84F7-7635-B910-62986F900E27}"/>
              </a:ext>
            </a:extLst>
          </p:cNvPr>
          <p:cNvSpPr txBox="1"/>
          <p:nvPr/>
        </p:nvSpPr>
        <p:spPr>
          <a:xfrm>
            <a:off x="359532" y="987574"/>
            <a:ext cx="4392488" cy="3960440"/>
          </a:xfrm>
          <a:prstGeom prst="rect">
            <a:avLst/>
          </a:prstGeom>
          <a:noFill/>
        </p:spPr>
        <p:txBody>
          <a:bodyPr wrap="square">
            <a:spAutoFit/>
          </a:bodyPr>
          <a:lstStyle/>
          <a:p>
            <a:r>
              <a:rPr lang="zh-CN" altLang="en-US" sz="1400" b="1" dirty="0">
                <a:solidFill>
                  <a:schemeClr val="accent2">
                    <a:lumMod val="75000"/>
                  </a:schemeClr>
                </a:solidFill>
              </a:rPr>
              <a:t>不断更新最短路径和前驱结点的操作。 </a:t>
            </a:r>
          </a:p>
          <a:p>
            <a:r>
              <a:rPr lang="zh-CN" altLang="en-US" sz="1400" b="1" dirty="0">
                <a:solidFill>
                  <a:schemeClr val="accent2">
                    <a:lumMod val="75000"/>
                  </a:schemeClr>
                </a:solidFill>
              </a:rPr>
              <a:t>如右图所示，松弛计算之前，点</a:t>
            </a:r>
            <a:r>
              <a:rPr lang="en-US" altLang="zh-CN" sz="1400" b="1" dirty="0">
                <a:solidFill>
                  <a:schemeClr val="accent2">
                    <a:lumMod val="75000"/>
                  </a:schemeClr>
                </a:solidFill>
              </a:rPr>
              <a:t>B</a:t>
            </a:r>
            <a:r>
              <a:rPr lang="zh-CN" altLang="en-US" sz="1400" b="1" dirty="0">
                <a:solidFill>
                  <a:schemeClr val="accent2">
                    <a:lumMod val="75000"/>
                  </a:schemeClr>
                </a:solidFill>
              </a:rPr>
              <a:t>的值是</a:t>
            </a:r>
            <a:r>
              <a:rPr lang="en-US" altLang="zh-CN" sz="1400" b="1" dirty="0">
                <a:solidFill>
                  <a:schemeClr val="accent2">
                    <a:lumMod val="75000"/>
                  </a:schemeClr>
                </a:solidFill>
              </a:rPr>
              <a:t>8</a:t>
            </a:r>
            <a:r>
              <a:rPr lang="zh-CN" altLang="en-US" sz="1400" b="1" dirty="0">
                <a:solidFill>
                  <a:schemeClr val="accent2">
                    <a:lumMod val="75000"/>
                  </a:schemeClr>
                </a:solidFill>
              </a:rPr>
              <a:t>，但是点</a:t>
            </a:r>
            <a:r>
              <a:rPr lang="en-US" altLang="zh-CN" sz="1400" b="1" dirty="0">
                <a:solidFill>
                  <a:schemeClr val="accent2">
                    <a:lumMod val="75000"/>
                  </a:schemeClr>
                </a:solidFill>
              </a:rPr>
              <a:t>A</a:t>
            </a:r>
            <a:r>
              <a:rPr lang="zh-CN" altLang="en-US" sz="1400" b="1" dirty="0">
                <a:solidFill>
                  <a:schemeClr val="accent2">
                    <a:lumMod val="75000"/>
                  </a:schemeClr>
                </a:solidFill>
              </a:rPr>
              <a:t>的值加上边上的权重</a:t>
            </a:r>
            <a:r>
              <a:rPr lang="en-US" altLang="zh-CN" sz="1400" b="1" dirty="0">
                <a:solidFill>
                  <a:schemeClr val="accent2">
                    <a:lumMod val="75000"/>
                  </a:schemeClr>
                </a:solidFill>
              </a:rPr>
              <a:t>2</a:t>
            </a:r>
            <a:r>
              <a:rPr lang="zh-CN" altLang="en-US" sz="1400" b="1" dirty="0">
                <a:solidFill>
                  <a:schemeClr val="accent2">
                    <a:lumMod val="75000"/>
                  </a:schemeClr>
                </a:solidFill>
              </a:rPr>
              <a:t>，得到</a:t>
            </a:r>
            <a:r>
              <a:rPr lang="en-US" altLang="zh-CN" sz="1400" b="1" dirty="0">
                <a:solidFill>
                  <a:schemeClr val="accent2">
                    <a:lumMod val="75000"/>
                  </a:schemeClr>
                </a:solidFill>
              </a:rPr>
              <a:t>5</a:t>
            </a:r>
            <a:r>
              <a:rPr lang="zh-CN" altLang="en-US" sz="1400" b="1" dirty="0">
                <a:solidFill>
                  <a:schemeClr val="accent2">
                    <a:lumMod val="75000"/>
                  </a:schemeClr>
                </a:solidFill>
              </a:rPr>
              <a:t>，比点</a:t>
            </a:r>
            <a:r>
              <a:rPr lang="en-US" altLang="zh-CN" sz="1400" b="1" dirty="0">
                <a:solidFill>
                  <a:schemeClr val="accent2">
                    <a:lumMod val="75000"/>
                  </a:schemeClr>
                </a:solidFill>
              </a:rPr>
              <a:t>B</a:t>
            </a:r>
            <a:r>
              <a:rPr lang="zh-CN" altLang="en-US" sz="1400" b="1" dirty="0">
                <a:solidFill>
                  <a:schemeClr val="accent2">
                    <a:lumMod val="75000"/>
                  </a:schemeClr>
                </a:solidFill>
              </a:rPr>
              <a:t>的值（</a:t>
            </a:r>
            <a:r>
              <a:rPr lang="en-US" altLang="zh-CN" sz="1400" b="1" dirty="0">
                <a:solidFill>
                  <a:schemeClr val="accent2">
                    <a:lumMod val="75000"/>
                  </a:schemeClr>
                </a:solidFill>
              </a:rPr>
              <a:t>8</a:t>
            </a:r>
            <a:r>
              <a:rPr lang="zh-CN" altLang="en-US" sz="1400" b="1" dirty="0">
                <a:solidFill>
                  <a:schemeClr val="accent2">
                    <a:lumMod val="75000"/>
                  </a:schemeClr>
                </a:solidFill>
              </a:rPr>
              <a:t>）小，所以，点</a:t>
            </a:r>
            <a:r>
              <a:rPr lang="en-US" altLang="zh-CN" sz="1400" b="1" dirty="0">
                <a:solidFill>
                  <a:schemeClr val="accent2">
                    <a:lumMod val="75000"/>
                  </a:schemeClr>
                </a:solidFill>
              </a:rPr>
              <a:t>B</a:t>
            </a:r>
            <a:r>
              <a:rPr lang="zh-CN" altLang="en-US" sz="1400" b="1" dirty="0">
                <a:solidFill>
                  <a:schemeClr val="accent2">
                    <a:lumMod val="75000"/>
                  </a:schemeClr>
                </a:solidFill>
              </a:rPr>
              <a:t>的值减小为</a:t>
            </a:r>
            <a:r>
              <a:rPr lang="en-US" altLang="zh-CN" sz="1400" b="1" dirty="0">
                <a:solidFill>
                  <a:schemeClr val="accent2">
                    <a:lumMod val="75000"/>
                  </a:schemeClr>
                </a:solidFill>
              </a:rPr>
              <a:t>5</a:t>
            </a:r>
            <a:r>
              <a:rPr lang="zh-CN" altLang="en-US" sz="1400" b="1" dirty="0">
                <a:solidFill>
                  <a:schemeClr val="accent2">
                    <a:lumMod val="75000"/>
                  </a:schemeClr>
                </a:solidFill>
              </a:rPr>
              <a:t>。这个过程的意义是，找到了一条通向</a:t>
            </a:r>
            <a:r>
              <a:rPr lang="en-US" altLang="zh-CN" sz="1400" b="1" dirty="0">
                <a:solidFill>
                  <a:schemeClr val="accent2">
                    <a:lumMod val="75000"/>
                  </a:schemeClr>
                </a:solidFill>
              </a:rPr>
              <a:t>B</a:t>
            </a:r>
            <a:r>
              <a:rPr lang="zh-CN" altLang="en-US" sz="1400" b="1" dirty="0">
                <a:solidFill>
                  <a:schemeClr val="accent2">
                    <a:lumMod val="75000"/>
                  </a:schemeClr>
                </a:solidFill>
              </a:rPr>
              <a:t>点更短的路线，且该路线是先经过点</a:t>
            </a:r>
            <a:r>
              <a:rPr lang="en-US" altLang="zh-CN" sz="1400" b="1" dirty="0">
                <a:solidFill>
                  <a:schemeClr val="accent2">
                    <a:lumMod val="75000"/>
                  </a:schemeClr>
                </a:solidFill>
              </a:rPr>
              <a:t>A</a:t>
            </a:r>
            <a:r>
              <a:rPr lang="zh-CN" altLang="en-US" sz="1400" b="1" dirty="0">
                <a:solidFill>
                  <a:schemeClr val="accent2">
                    <a:lumMod val="75000"/>
                  </a:schemeClr>
                </a:solidFill>
              </a:rPr>
              <a:t>，然后通过权重为</a:t>
            </a:r>
            <a:r>
              <a:rPr lang="en-US" altLang="zh-CN" sz="1400" b="1" dirty="0">
                <a:solidFill>
                  <a:schemeClr val="accent2">
                    <a:lumMod val="75000"/>
                  </a:schemeClr>
                </a:solidFill>
              </a:rPr>
              <a:t>2</a:t>
            </a:r>
            <a:r>
              <a:rPr lang="zh-CN" altLang="en-US" sz="1400" b="1" dirty="0">
                <a:solidFill>
                  <a:schemeClr val="accent2">
                    <a:lumMod val="75000"/>
                  </a:schemeClr>
                </a:solidFill>
              </a:rPr>
              <a:t>的边，到达点</a:t>
            </a:r>
            <a:r>
              <a:rPr lang="en-US" altLang="zh-CN" sz="1400" b="1" dirty="0">
                <a:solidFill>
                  <a:schemeClr val="accent2">
                    <a:lumMod val="75000"/>
                  </a:schemeClr>
                </a:solidFill>
              </a:rPr>
              <a:t>B</a:t>
            </a:r>
            <a:r>
              <a:rPr lang="zh-CN" altLang="en-US" sz="1400" b="1" dirty="0">
                <a:solidFill>
                  <a:schemeClr val="accent2">
                    <a:lumMod val="75000"/>
                  </a:schemeClr>
                </a:solidFill>
              </a:rPr>
              <a:t>。</a:t>
            </a:r>
          </a:p>
          <a:p>
            <a:r>
              <a:rPr lang="zh-CN" altLang="en-US" sz="1400" b="1" dirty="0">
                <a:solidFill>
                  <a:schemeClr val="accent2">
                    <a:lumMod val="75000"/>
                  </a:schemeClr>
                </a:solidFill>
              </a:rPr>
              <a:t>当然，如果出现右边这种情况，则不会修改点</a:t>
            </a:r>
            <a:r>
              <a:rPr lang="en-US" altLang="zh-CN" sz="1400" b="1" dirty="0">
                <a:solidFill>
                  <a:schemeClr val="accent2">
                    <a:lumMod val="75000"/>
                  </a:schemeClr>
                </a:solidFill>
              </a:rPr>
              <a:t>B</a:t>
            </a:r>
            <a:r>
              <a:rPr lang="zh-CN" altLang="en-US" sz="1400" b="1" dirty="0">
                <a:solidFill>
                  <a:schemeClr val="accent2">
                    <a:lumMod val="75000"/>
                  </a:schemeClr>
                </a:solidFill>
              </a:rPr>
              <a:t>的值，因为</a:t>
            </a:r>
            <a:r>
              <a:rPr lang="en-US" altLang="zh-CN" sz="1400" b="1" dirty="0">
                <a:solidFill>
                  <a:schemeClr val="accent2">
                    <a:lumMod val="75000"/>
                  </a:schemeClr>
                </a:solidFill>
              </a:rPr>
              <a:t>3</a:t>
            </a:r>
            <a:r>
              <a:rPr lang="zh-CN" altLang="en-US" sz="1400" b="1" dirty="0">
                <a:solidFill>
                  <a:schemeClr val="accent2">
                    <a:lumMod val="75000"/>
                  </a:schemeClr>
                </a:solidFill>
              </a:rPr>
              <a:t>＋</a:t>
            </a:r>
            <a:r>
              <a:rPr lang="en-US" altLang="zh-CN" sz="1400" b="1" dirty="0">
                <a:solidFill>
                  <a:schemeClr val="accent2">
                    <a:lumMod val="75000"/>
                  </a:schemeClr>
                </a:solidFill>
              </a:rPr>
              <a:t>4&gt;6</a:t>
            </a:r>
            <a:r>
              <a:rPr lang="zh-CN" altLang="en-US" sz="1400" b="1" dirty="0">
                <a:solidFill>
                  <a:schemeClr val="accent2">
                    <a:lumMod val="75000"/>
                  </a:schemeClr>
                </a:solidFill>
              </a:rPr>
              <a:t>。</a:t>
            </a:r>
          </a:p>
          <a:p>
            <a:r>
              <a:rPr lang="zh-CN" altLang="en-US" sz="1400" b="1" dirty="0">
                <a:solidFill>
                  <a:schemeClr val="accent2">
                    <a:lumMod val="75000"/>
                  </a:schemeClr>
                </a:solidFill>
              </a:rPr>
              <a:t>对边集合 </a:t>
            </a:r>
            <a:r>
              <a:rPr lang="en-US" altLang="zh-CN" sz="1400" b="1" dirty="0">
                <a:solidFill>
                  <a:schemeClr val="accent2">
                    <a:lumMod val="75000"/>
                  </a:schemeClr>
                </a:solidFill>
              </a:rPr>
              <a:t>E </a:t>
            </a:r>
            <a:r>
              <a:rPr lang="zh-CN" altLang="en-US" sz="1400" b="1" dirty="0">
                <a:solidFill>
                  <a:schemeClr val="accent2">
                    <a:lumMod val="75000"/>
                  </a:schemeClr>
                </a:solidFill>
              </a:rPr>
              <a:t>中任意边，以 </a:t>
            </a:r>
            <a:r>
              <a:rPr lang="en-US" altLang="zh-CN" sz="1400" b="1" dirty="0">
                <a:solidFill>
                  <a:schemeClr val="accent2">
                    <a:lumMod val="75000"/>
                  </a:schemeClr>
                </a:solidFill>
              </a:rPr>
              <a:t>w(</a:t>
            </a:r>
            <a:r>
              <a:rPr lang="en-US" altLang="zh-CN" sz="1400" b="1" dirty="0" err="1">
                <a:solidFill>
                  <a:schemeClr val="accent2">
                    <a:lumMod val="75000"/>
                  </a:schemeClr>
                </a:solidFill>
              </a:rPr>
              <a:t>u,v</a:t>
            </a:r>
            <a:r>
              <a:rPr lang="en-US" altLang="zh-CN" sz="1400" b="1" dirty="0">
                <a:solidFill>
                  <a:schemeClr val="accent2">
                    <a:lumMod val="75000"/>
                  </a:schemeClr>
                </a:solidFill>
              </a:rPr>
              <a:t>) </a:t>
            </a:r>
            <a:r>
              <a:rPr lang="zh-CN" altLang="en-US" sz="1400" b="1" dirty="0">
                <a:solidFill>
                  <a:schemeClr val="accent2">
                    <a:lumMod val="75000"/>
                  </a:schemeClr>
                </a:solidFill>
              </a:rPr>
              <a:t>表示顶点 </a:t>
            </a:r>
            <a:r>
              <a:rPr lang="en-US" altLang="zh-CN" sz="1400" b="1" dirty="0">
                <a:solidFill>
                  <a:schemeClr val="accent2">
                    <a:lumMod val="75000"/>
                  </a:schemeClr>
                </a:solidFill>
              </a:rPr>
              <a:t>u </a:t>
            </a:r>
            <a:r>
              <a:rPr lang="zh-CN" altLang="en-US" sz="1400" b="1" dirty="0">
                <a:solidFill>
                  <a:schemeClr val="accent2">
                    <a:lumMod val="75000"/>
                  </a:schemeClr>
                </a:solidFill>
              </a:rPr>
              <a:t>出发到顶点 </a:t>
            </a:r>
            <a:r>
              <a:rPr lang="en-US" altLang="zh-CN" sz="1400" b="1" dirty="0">
                <a:solidFill>
                  <a:schemeClr val="accent2">
                    <a:lumMod val="75000"/>
                  </a:schemeClr>
                </a:solidFill>
              </a:rPr>
              <a:t>v </a:t>
            </a:r>
            <a:r>
              <a:rPr lang="zh-CN" altLang="en-US" sz="1400" b="1" dirty="0">
                <a:solidFill>
                  <a:schemeClr val="accent2">
                    <a:lumMod val="75000"/>
                  </a:schemeClr>
                </a:solidFill>
              </a:rPr>
              <a:t>的边的权值，以 </a:t>
            </a:r>
            <a:r>
              <a:rPr lang="en-US" altLang="zh-CN" sz="1400" b="1" dirty="0">
                <a:solidFill>
                  <a:schemeClr val="accent2">
                    <a:lumMod val="75000"/>
                  </a:schemeClr>
                </a:solidFill>
              </a:rPr>
              <a:t>d[v] </a:t>
            </a:r>
            <a:r>
              <a:rPr lang="zh-CN" altLang="en-US" sz="1400" b="1" dirty="0">
                <a:solidFill>
                  <a:schemeClr val="accent2">
                    <a:lumMod val="75000"/>
                  </a:schemeClr>
                </a:solidFill>
              </a:rPr>
              <a:t>表示当前从起点 </a:t>
            </a:r>
            <a:r>
              <a:rPr lang="en-US" altLang="zh-CN" sz="1400" b="1" dirty="0">
                <a:solidFill>
                  <a:schemeClr val="accent2">
                    <a:lumMod val="75000"/>
                  </a:schemeClr>
                </a:solidFill>
              </a:rPr>
              <a:t>s </a:t>
            </a:r>
            <a:r>
              <a:rPr lang="zh-CN" altLang="en-US" sz="1400" b="1" dirty="0">
                <a:solidFill>
                  <a:schemeClr val="accent2">
                    <a:lumMod val="75000"/>
                  </a:schemeClr>
                </a:solidFill>
              </a:rPr>
              <a:t>到顶点 </a:t>
            </a:r>
            <a:r>
              <a:rPr lang="en-US" altLang="zh-CN" sz="1400" b="1" dirty="0">
                <a:solidFill>
                  <a:schemeClr val="accent2">
                    <a:lumMod val="75000"/>
                  </a:schemeClr>
                </a:solidFill>
              </a:rPr>
              <a:t>v </a:t>
            </a:r>
            <a:r>
              <a:rPr lang="zh-CN" altLang="en-US" sz="1400" b="1" dirty="0">
                <a:solidFill>
                  <a:schemeClr val="accent2">
                    <a:lumMod val="75000"/>
                  </a:schemeClr>
                </a:solidFill>
              </a:rPr>
              <a:t>的路径权值</a:t>
            </a:r>
          </a:p>
          <a:p>
            <a:endParaRPr lang="zh-CN" altLang="en-US" sz="1400" b="1" dirty="0">
              <a:solidFill>
                <a:schemeClr val="accent2">
                  <a:lumMod val="75000"/>
                </a:schemeClr>
              </a:solidFill>
            </a:endParaRPr>
          </a:p>
          <a:p>
            <a:r>
              <a:rPr lang="zh-CN" altLang="en-US" sz="1400" b="1" dirty="0">
                <a:solidFill>
                  <a:schemeClr val="accent2">
                    <a:lumMod val="75000"/>
                  </a:schemeClr>
                </a:solidFill>
              </a:rPr>
              <a:t>若存在边 </a:t>
            </a:r>
            <a:r>
              <a:rPr lang="en-US" altLang="zh-CN" sz="1400" b="1" dirty="0">
                <a:solidFill>
                  <a:schemeClr val="accent2">
                    <a:lumMod val="75000"/>
                  </a:schemeClr>
                </a:solidFill>
              </a:rPr>
              <a:t>w(</a:t>
            </a:r>
            <a:r>
              <a:rPr lang="en-US" altLang="zh-CN" sz="1400" b="1" dirty="0" err="1">
                <a:solidFill>
                  <a:schemeClr val="accent2">
                    <a:lumMod val="75000"/>
                  </a:schemeClr>
                </a:solidFill>
              </a:rPr>
              <a:t>u,v</a:t>
            </a:r>
            <a:r>
              <a:rPr lang="en-US" altLang="zh-CN" sz="1400" b="1" dirty="0">
                <a:solidFill>
                  <a:schemeClr val="accent2">
                    <a:lumMod val="75000"/>
                  </a:schemeClr>
                </a:solidFill>
              </a:rPr>
              <a:t>)</a:t>
            </a:r>
            <a:r>
              <a:rPr lang="zh-CN" altLang="en-US" sz="1400" b="1" dirty="0">
                <a:solidFill>
                  <a:schemeClr val="accent2">
                    <a:lumMod val="75000"/>
                  </a:schemeClr>
                </a:solidFill>
              </a:rPr>
              <a:t>，使得：</a:t>
            </a:r>
          </a:p>
          <a:p>
            <a:r>
              <a:rPr lang="en-US" altLang="zh-CN" sz="1400" b="1" dirty="0">
                <a:solidFill>
                  <a:schemeClr val="accent2">
                    <a:lumMod val="75000"/>
                  </a:schemeClr>
                </a:solidFill>
              </a:rPr>
              <a:t>d[v]&gt; d[u]+w(</a:t>
            </a:r>
            <a:r>
              <a:rPr lang="en-US" altLang="zh-CN" sz="1400" b="1" dirty="0" err="1">
                <a:solidFill>
                  <a:schemeClr val="accent2">
                    <a:lumMod val="75000"/>
                  </a:schemeClr>
                </a:solidFill>
              </a:rPr>
              <a:t>u,v</a:t>
            </a:r>
            <a:r>
              <a:rPr lang="en-US" altLang="zh-CN" sz="1400" b="1" dirty="0">
                <a:solidFill>
                  <a:schemeClr val="accent2">
                    <a:lumMod val="75000"/>
                  </a:schemeClr>
                </a:solidFill>
              </a:rPr>
              <a:t>)</a:t>
            </a:r>
          </a:p>
          <a:p>
            <a:r>
              <a:rPr lang="zh-CN" altLang="en-US" sz="1400" b="1" dirty="0">
                <a:solidFill>
                  <a:schemeClr val="accent2">
                    <a:lumMod val="75000"/>
                  </a:schemeClr>
                </a:solidFill>
              </a:rPr>
              <a:t>则更新 </a:t>
            </a:r>
            <a:r>
              <a:rPr lang="en-US" altLang="zh-CN" sz="1400" b="1" dirty="0">
                <a:solidFill>
                  <a:schemeClr val="accent2">
                    <a:lumMod val="75000"/>
                  </a:schemeClr>
                </a:solidFill>
              </a:rPr>
              <a:t>d[v] </a:t>
            </a:r>
            <a:r>
              <a:rPr lang="zh-CN" altLang="en-US" sz="1400" b="1" dirty="0">
                <a:solidFill>
                  <a:schemeClr val="accent2">
                    <a:lumMod val="75000"/>
                  </a:schemeClr>
                </a:solidFill>
              </a:rPr>
              <a:t>值：</a:t>
            </a:r>
          </a:p>
          <a:p>
            <a:r>
              <a:rPr lang="en-US" altLang="zh-CN" sz="1400" b="1" dirty="0">
                <a:solidFill>
                  <a:schemeClr val="accent2">
                    <a:lumMod val="75000"/>
                  </a:schemeClr>
                </a:solidFill>
              </a:rPr>
              <a:t>d[v]=d[u]+w(</a:t>
            </a:r>
            <a:r>
              <a:rPr lang="en-US" altLang="zh-CN" sz="1400" b="1" dirty="0" err="1">
                <a:solidFill>
                  <a:schemeClr val="accent2">
                    <a:lumMod val="75000"/>
                  </a:schemeClr>
                </a:solidFill>
              </a:rPr>
              <a:t>u,v</a:t>
            </a:r>
            <a:r>
              <a:rPr lang="en-US" altLang="zh-CN" sz="1400" b="1" dirty="0">
                <a:solidFill>
                  <a:schemeClr val="accent2">
                    <a:lumMod val="75000"/>
                  </a:schemeClr>
                </a:solidFill>
              </a:rPr>
              <a:t>)</a:t>
            </a:r>
          </a:p>
          <a:p>
            <a:r>
              <a:rPr lang="zh-CN" altLang="en-US" sz="1400" b="1" dirty="0">
                <a:solidFill>
                  <a:schemeClr val="accent2">
                    <a:lumMod val="75000"/>
                  </a:schemeClr>
                </a:solidFill>
              </a:rPr>
              <a:t>所以松弛函数的作用，就是判断是否经过某个顶点，或者说经过某条边，可以缩短起点到终点的路径权值。</a:t>
            </a:r>
            <a:endParaRPr lang="zh-CN" altLang="en-US" b="1" dirty="0">
              <a:solidFill>
                <a:schemeClr val="accent2">
                  <a:lumMod val="75000"/>
                </a:schemeClr>
              </a:solidFill>
            </a:endParaRPr>
          </a:p>
        </p:txBody>
      </p:sp>
      <p:sp>
        <p:nvSpPr>
          <p:cNvPr id="4" name="文本框 3">
            <a:extLst>
              <a:ext uri="{FF2B5EF4-FFF2-40B4-BE49-F238E27FC236}">
                <a16:creationId xmlns:a16="http://schemas.microsoft.com/office/drawing/2014/main" id="{07202475-0A84-CE90-6A5F-D92551513312}"/>
              </a:ext>
            </a:extLst>
          </p:cNvPr>
          <p:cNvSpPr txBox="1"/>
          <p:nvPr/>
        </p:nvSpPr>
        <p:spPr>
          <a:xfrm>
            <a:off x="376090" y="267495"/>
            <a:ext cx="5708078" cy="523220"/>
          </a:xfrm>
          <a:prstGeom prst="rect">
            <a:avLst/>
          </a:prstGeom>
          <a:noFill/>
        </p:spPr>
        <p:txBody>
          <a:bodyPr wrap="square" rtlCol="0">
            <a:spAutoFit/>
          </a:bodyPr>
          <a:lstStyle/>
          <a:p>
            <a:r>
              <a:rPr lang="en-US" altLang="zh-CN" sz="2800" dirty="0">
                <a:solidFill>
                  <a:schemeClr val="accent2">
                    <a:lumMod val="75000"/>
                  </a:schemeClr>
                </a:solidFill>
              </a:rPr>
              <a:t>Bellman-Ford</a:t>
            </a:r>
            <a:r>
              <a:rPr lang="zh-CN" altLang="en-US" sz="2800" dirty="0">
                <a:solidFill>
                  <a:schemeClr val="accent2">
                    <a:lumMod val="75000"/>
                  </a:schemeClr>
                </a:solidFill>
              </a:rPr>
              <a:t>算法松弛操作</a:t>
            </a:r>
          </a:p>
        </p:txBody>
      </p:sp>
      <p:pic>
        <p:nvPicPr>
          <p:cNvPr id="6" name="图片 5">
            <a:extLst>
              <a:ext uri="{FF2B5EF4-FFF2-40B4-BE49-F238E27FC236}">
                <a16:creationId xmlns:a16="http://schemas.microsoft.com/office/drawing/2014/main" id="{622C00CD-7F90-42B8-8E8F-7071411F3159}"/>
              </a:ext>
            </a:extLst>
          </p:cNvPr>
          <p:cNvPicPr>
            <a:picLocks noChangeAspect="1"/>
          </p:cNvPicPr>
          <p:nvPr/>
        </p:nvPicPr>
        <p:blipFill>
          <a:blip r:embed="rId3"/>
          <a:stretch>
            <a:fillRect/>
          </a:stretch>
        </p:blipFill>
        <p:spPr>
          <a:xfrm>
            <a:off x="5076056" y="1131590"/>
            <a:ext cx="3834882" cy="2232248"/>
          </a:xfrm>
          <a:prstGeom prst="rect">
            <a:avLst/>
          </a:prstGeom>
        </p:spPr>
      </p:pic>
      <p:pic>
        <p:nvPicPr>
          <p:cNvPr id="8" name="图片 7">
            <a:extLst>
              <a:ext uri="{FF2B5EF4-FFF2-40B4-BE49-F238E27FC236}">
                <a16:creationId xmlns:a16="http://schemas.microsoft.com/office/drawing/2014/main" id="{82E1A206-2215-48D3-9645-23ED20C4F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034" y="4515966"/>
            <a:ext cx="627534" cy="627534"/>
          </a:xfrm>
          <a:prstGeom prst="rect">
            <a:avLst/>
          </a:prstGeom>
        </p:spPr>
      </p:pic>
    </p:spTree>
    <p:extLst>
      <p:ext uri="{BB962C8B-B14F-4D97-AF65-F5344CB8AC3E}">
        <p14:creationId xmlns:p14="http://schemas.microsoft.com/office/powerpoint/2010/main" val="24992539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7D203AC-01AA-7756-A585-D5680603BFE1}"/>
              </a:ext>
            </a:extLst>
          </p:cNvPr>
          <p:cNvSpPr txBox="1"/>
          <p:nvPr/>
        </p:nvSpPr>
        <p:spPr>
          <a:xfrm>
            <a:off x="395536" y="1059582"/>
            <a:ext cx="4572000" cy="1323439"/>
          </a:xfrm>
          <a:prstGeom prst="rect">
            <a:avLst/>
          </a:prstGeom>
          <a:noFill/>
        </p:spPr>
        <p:txBody>
          <a:bodyPr wrap="square">
            <a:spAutoFit/>
          </a:bodyPr>
          <a:lstStyle/>
          <a:p>
            <a:r>
              <a:rPr lang="zh-CN" altLang="en-US" sz="1600" dirty="0">
                <a:solidFill>
                  <a:schemeClr val="accent2">
                    <a:lumMod val="75000"/>
                  </a:schemeClr>
                </a:solidFill>
              </a:rPr>
              <a:t>绕一圈绕回来发现到自己的距离从</a:t>
            </a:r>
            <a:r>
              <a:rPr lang="en-US" altLang="zh-CN" sz="1600" dirty="0">
                <a:solidFill>
                  <a:schemeClr val="accent2">
                    <a:lumMod val="75000"/>
                  </a:schemeClr>
                </a:solidFill>
              </a:rPr>
              <a:t>0</a:t>
            </a:r>
            <a:r>
              <a:rPr lang="zh-CN" altLang="en-US" sz="1600" dirty="0">
                <a:solidFill>
                  <a:schemeClr val="accent2">
                    <a:lumMod val="75000"/>
                  </a:schemeClr>
                </a:solidFill>
              </a:rPr>
              <a:t>变成了负数，到各结点的距离无限制的降低，停不下来。在循环</a:t>
            </a:r>
            <a:r>
              <a:rPr lang="en-US" altLang="zh-CN" sz="1600" dirty="0">
                <a:solidFill>
                  <a:schemeClr val="accent2">
                    <a:lumMod val="75000"/>
                  </a:schemeClr>
                </a:solidFill>
              </a:rPr>
              <a:t>n-1</a:t>
            </a:r>
            <a:r>
              <a:rPr lang="zh-CN" altLang="en-US" sz="1600" dirty="0">
                <a:solidFill>
                  <a:schemeClr val="accent2">
                    <a:lumMod val="75000"/>
                  </a:schemeClr>
                </a:solidFill>
              </a:rPr>
              <a:t>次的基础上再次遍历各边，对于所有边，只要存在一条边</a:t>
            </a:r>
            <a:r>
              <a:rPr lang="en-US" altLang="zh-CN" sz="1600" dirty="0">
                <a:solidFill>
                  <a:schemeClr val="accent2">
                    <a:lumMod val="75000"/>
                  </a:schemeClr>
                </a:solidFill>
              </a:rPr>
              <a:t>e(u, v)</a:t>
            </a:r>
            <a:r>
              <a:rPr lang="zh-CN" altLang="en-US" sz="1600" dirty="0">
                <a:solidFill>
                  <a:schemeClr val="accent2">
                    <a:lumMod val="75000"/>
                  </a:schemeClr>
                </a:solidFill>
              </a:rPr>
              <a:t>使得 </a:t>
            </a:r>
            <a:r>
              <a:rPr lang="en-US" altLang="zh-CN" sz="1600" dirty="0">
                <a:solidFill>
                  <a:schemeClr val="accent2">
                    <a:lumMod val="75000"/>
                  </a:schemeClr>
                </a:solidFill>
              </a:rPr>
              <a:t>dis[u] + w(</a:t>
            </a:r>
            <a:r>
              <a:rPr lang="en-US" altLang="zh-CN" sz="1600" dirty="0" err="1">
                <a:solidFill>
                  <a:schemeClr val="accent2">
                    <a:lumMod val="75000"/>
                  </a:schemeClr>
                </a:solidFill>
              </a:rPr>
              <a:t>u,v</a:t>
            </a:r>
            <a:r>
              <a:rPr lang="en-US" altLang="zh-CN" sz="1600" dirty="0">
                <a:solidFill>
                  <a:schemeClr val="accent2">
                    <a:lumMod val="75000"/>
                  </a:schemeClr>
                </a:solidFill>
              </a:rPr>
              <a:t>) &lt; dis[v]</a:t>
            </a:r>
            <a:r>
              <a:rPr lang="zh-CN" altLang="en-US" sz="1600" dirty="0">
                <a:solidFill>
                  <a:schemeClr val="accent2">
                    <a:lumMod val="75000"/>
                  </a:schemeClr>
                </a:solidFill>
              </a:rPr>
              <a:t>，则该图存在负权回路。</a:t>
            </a:r>
          </a:p>
        </p:txBody>
      </p:sp>
      <p:sp>
        <p:nvSpPr>
          <p:cNvPr id="4" name="文本框 3">
            <a:extLst>
              <a:ext uri="{FF2B5EF4-FFF2-40B4-BE49-F238E27FC236}">
                <a16:creationId xmlns:a16="http://schemas.microsoft.com/office/drawing/2014/main" id="{FBBC80CB-A78F-FCA2-9BA6-13F10D2A510C}"/>
              </a:ext>
            </a:extLst>
          </p:cNvPr>
          <p:cNvSpPr txBox="1"/>
          <p:nvPr/>
        </p:nvSpPr>
        <p:spPr>
          <a:xfrm>
            <a:off x="395536" y="294029"/>
            <a:ext cx="4570113" cy="461665"/>
          </a:xfrm>
          <a:prstGeom prst="rect">
            <a:avLst/>
          </a:prstGeom>
          <a:noFill/>
        </p:spPr>
        <p:txBody>
          <a:bodyPr wrap="square" rtlCol="0">
            <a:spAutoFit/>
          </a:bodyPr>
          <a:lstStyle/>
          <a:p>
            <a:r>
              <a:rPr lang="en-US" altLang="zh-CN" sz="2400" dirty="0">
                <a:solidFill>
                  <a:schemeClr val="accent2">
                    <a:lumMod val="75000"/>
                  </a:schemeClr>
                </a:solidFill>
              </a:rPr>
              <a:t>Bellman-Ford</a:t>
            </a:r>
            <a:r>
              <a:rPr lang="zh-CN" altLang="en-US" sz="2400" dirty="0">
                <a:solidFill>
                  <a:schemeClr val="accent2">
                    <a:lumMod val="75000"/>
                  </a:schemeClr>
                </a:solidFill>
              </a:rPr>
              <a:t>算法负权回路</a:t>
            </a:r>
          </a:p>
        </p:txBody>
      </p:sp>
      <p:sp>
        <p:nvSpPr>
          <p:cNvPr id="6" name="文本框 5">
            <a:extLst>
              <a:ext uri="{FF2B5EF4-FFF2-40B4-BE49-F238E27FC236}">
                <a16:creationId xmlns:a16="http://schemas.microsoft.com/office/drawing/2014/main" id="{7060A0DC-3BFE-157C-5092-B1D1B3551B82}"/>
              </a:ext>
            </a:extLst>
          </p:cNvPr>
          <p:cNvSpPr txBox="1"/>
          <p:nvPr/>
        </p:nvSpPr>
        <p:spPr>
          <a:xfrm>
            <a:off x="395536" y="2571750"/>
            <a:ext cx="4572000" cy="1754326"/>
          </a:xfrm>
          <a:prstGeom prst="rect">
            <a:avLst/>
          </a:prstGeom>
          <a:noFill/>
        </p:spPr>
        <p:txBody>
          <a:bodyPr wrap="square">
            <a:spAutoFit/>
          </a:bodyPr>
          <a:lstStyle/>
          <a:p>
            <a:r>
              <a:rPr lang="zh-CN" altLang="en-US" dirty="0">
                <a:solidFill>
                  <a:schemeClr val="accent2">
                    <a:lumMod val="75000"/>
                  </a:schemeClr>
                </a:solidFill>
              </a:rPr>
              <a:t>检测负权回路</a:t>
            </a:r>
            <a:endParaRPr lang="en-US" altLang="zh-CN" dirty="0">
              <a:solidFill>
                <a:schemeClr val="accent2">
                  <a:lumMod val="75000"/>
                </a:schemeClr>
              </a:solidFill>
            </a:endParaRPr>
          </a:p>
          <a:p>
            <a:endParaRPr lang="zh-CN" altLang="en-US" sz="600" dirty="0">
              <a:solidFill>
                <a:schemeClr val="accent2">
                  <a:lumMod val="75000"/>
                </a:schemeClr>
              </a:solidFill>
            </a:endParaRPr>
          </a:p>
          <a:p>
            <a:r>
              <a:rPr lang="zh-CN" altLang="en-US" sz="1400" dirty="0">
                <a:solidFill>
                  <a:schemeClr val="accent2">
                    <a:lumMod val="75000"/>
                  </a:schemeClr>
                </a:solidFill>
              </a:rPr>
              <a:t>为了检测图中是否存在负环路，即权值之和小于</a:t>
            </a:r>
            <a:r>
              <a:rPr lang="en-US" altLang="zh-CN" sz="1400" dirty="0">
                <a:solidFill>
                  <a:schemeClr val="accent2">
                    <a:lumMod val="75000"/>
                  </a:schemeClr>
                </a:solidFill>
              </a:rPr>
              <a:t>0</a:t>
            </a:r>
            <a:r>
              <a:rPr lang="zh-CN" altLang="en-US" sz="1400" dirty="0">
                <a:solidFill>
                  <a:schemeClr val="accent2">
                    <a:lumMod val="75000"/>
                  </a:schemeClr>
                </a:solidFill>
              </a:rPr>
              <a:t>的环路。</a:t>
            </a:r>
          </a:p>
          <a:p>
            <a:r>
              <a:rPr lang="zh-CN" altLang="en-US" sz="1400" dirty="0">
                <a:solidFill>
                  <a:schemeClr val="accent2">
                    <a:lumMod val="75000"/>
                  </a:schemeClr>
                </a:solidFill>
              </a:rPr>
              <a:t>检测的方法很简单，只需在求解最短路径的 </a:t>
            </a:r>
            <a:r>
              <a:rPr lang="en-US" altLang="zh-CN" sz="1400" dirty="0">
                <a:solidFill>
                  <a:schemeClr val="accent2">
                    <a:lumMod val="75000"/>
                  </a:schemeClr>
                </a:solidFill>
              </a:rPr>
              <a:t>n-1 </a:t>
            </a:r>
            <a:r>
              <a:rPr lang="zh-CN" altLang="en-US" sz="1400" dirty="0">
                <a:solidFill>
                  <a:schemeClr val="accent2">
                    <a:lumMod val="75000"/>
                  </a:schemeClr>
                </a:solidFill>
              </a:rPr>
              <a:t>次循环基础上，再进行第 </a:t>
            </a:r>
            <a:r>
              <a:rPr lang="en-US" altLang="zh-CN" sz="1400" dirty="0">
                <a:solidFill>
                  <a:schemeClr val="accent2">
                    <a:lumMod val="75000"/>
                  </a:schemeClr>
                </a:solidFill>
              </a:rPr>
              <a:t>n </a:t>
            </a:r>
            <a:r>
              <a:rPr lang="zh-CN" altLang="en-US" sz="1400" dirty="0">
                <a:solidFill>
                  <a:schemeClr val="accent2">
                    <a:lumMod val="75000"/>
                  </a:schemeClr>
                </a:solidFill>
              </a:rPr>
              <a:t>次循环：对于每一条边</a:t>
            </a:r>
            <a:r>
              <a:rPr lang="en-US" altLang="zh-CN" sz="1400" dirty="0">
                <a:solidFill>
                  <a:schemeClr val="accent2">
                    <a:lumMod val="75000"/>
                  </a:schemeClr>
                </a:solidFill>
              </a:rPr>
              <a:t>e(u, v)</a:t>
            </a:r>
            <a:r>
              <a:rPr lang="zh-CN" altLang="en-US" sz="1400" dirty="0">
                <a:solidFill>
                  <a:schemeClr val="accent2">
                    <a:lumMod val="75000"/>
                  </a:schemeClr>
                </a:solidFill>
              </a:rPr>
              <a:t>，如果存在边使得</a:t>
            </a:r>
            <a:r>
              <a:rPr lang="en-US" altLang="zh-CN" sz="1400" dirty="0">
                <a:solidFill>
                  <a:schemeClr val="accent2">
                    <a:lumMod val="75000"/>
                  </a:schemeClr>
                </a:solidFill>
              </a:rPr>
              <a:t>dis[u] + w(u, v) &lt; dis[v]</a:t>
            </a:r>
            <a:r>
              <a:rPr lang="zh-CN" altLang="en-US" sz="1400" dirty="0">
                <a:solidFill>
                  <a:schemeClr val="accent2">
                    <a:lumMod val="75000"/>
                  </a:schemeClr>
                </a:solidFill>
              </a:rPr>
              <a:t>，则图中存在负环路，即是说改图无法求出单源最短路径。否则数组</a:t>
            </a:r>
            <a:r>
              <a:rPr lang="en-US" altLang="zh-CN" sz="1400" dirty="0">
                <a:solidFill>
                  <a:schemeClr val="accent2">
                    <a:lumMod val="75000"/>
                  </a:schemeClr>
                </a:solidFill>
              </a:rPr>
              <a:t>dis[n]</a:t>
            </a:r>
            <a:r>
              <a:rPr lang="zh-CN" altLang="en-US" sz="1400" dirty="0">
                <a:solidFill>
                  <a:schemeClr val="accent2">
                    <a:lumMod val="75000"/>
                  </a:schemeClr>
                </a:solidFill>
              </a:rPr>
              <a:t>中记录的就是源点</a:t>
            </a:r>
            <a:r>
              <a:rPr lang="en-US" altLang="zh-CN" sz="1400" dirty="0">
                <a:solidFill>
                  <a:schemeClr val="accent2">
                    <a:lumMod val="75000"/>
                  </a:schemeClr>
                </a:solidFill>
              </a:rPr>
              <a:t>s</a:t>
            </a:r>
            <a:r>
              <a:rPr lang="zh-CN" altLang="en-US" sz="1400" dirty="0">
                <a:solidFill>
                  <a:schemeClr val="accent2">
                    <a:lumMod val="75000"/>
                  </a:schemeClr>
                </a:solidFill>
              </a:rPr>
              <a:t>到各顶点的最短路径长度。</a:t>
            </a:r>
          </a:p>
        </p:txBody>
      </p:sp>
      <p:pic>
        <p:nvPicPr>
          <p:cNvPr id="8" name="图片 7">
            <a:extLst>
              <a:ext uri="{FF2B5EF4-FFF2-40B4-BE49-F238E27FC236}">
                <a16:creationId xmlns:a16="http://schemas.microsoft.com/office/drawing/2014/main" id="{77EB2B0B-F8DB-1B0D-9385-D75CE9517E8E}"/>
              </a:ext>
            </a:extLst>
          </p:cNvPr>
          <p:cNvPicPr>
            <a:picLocks noChangeAspect="1"/>
          </p:cNvPicPr>
          <p:nvPr/>
        </p:nvPicPr>
        <p:blipFill>
          <a:blip r:embed="rId2"/>
          <a:stretch>
            <a:fillRect/>
          </a:stretch>
        </p:blipFill>
        <p:spPr>
          <a:xfrm>
            <a:off x="4936657" y="51470"/>
            <a:ext cx="4103512" cy="2563425"/>
          </a:xfrm>
          <a:prstGeom prst="rect">
            <a:avLst/>
          </a:prstGeom>
        </p:spPr>
      </p:pic>
      <p:pic>
        <p:nvPicPr>
          <p:cNvPr id="5" name="图片 4">
            <a:extLst>
              <a:ext uri="{FF2B5EF4-FFF2-40B4-BE49-F238E27FC236}">
                <a16:creationId xmlns:a16="http://schemas.microsoft.com/office/drawing/2014/main" id="{14F1818F-FFB3-4F1E-9CC6-565531443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6" y="4548436"/>
            <a:ext cx="683568" cy="603148"/>
          </a:xfrm>
          <a:prstGeom prst="rect">
            <a:avLst/>
          </a:prstGeom>
        </p:spPr>
      </p:pic>
      <p:pic>
        <p:nvPicPr>
          <p:cNvPr id="10" name="图片 9">
            <a:extLst>
              <a:ext uri="{FF2B5EF4-FFF2-40B4-BE49-F238E27FC236}">
                <a16:creationId xmlns:a16="http://schemas.microsoft.com/office/drawing/2014/main" id="{A9A579AD-ADE8-4E57-BBD0-0F4715CE1CF6}"/>
              </a:ext>
            </a:extLst>
          </p:cNvPr>
          <p:cNvPicPr>
            <a:picLocks noChangeAspect="1"/>
          </p:cNvPicPr>
          <p:nvPr/>
        </p:nvPicPr>
        <p:blipFill>
          <a:blip r:embed="rId4"/>
          <a:stretch>
            <a:fillRect/>
          </a:stretch>
        </p:blipFill>
        <p:spPr>
          <a:xfrm>
            <a:off x="4943617" y="2585452"/>
            <a:ext cx="4178351" cy="1820399"/>
          </a:xfrm>
          <a:prstGeom prst="rect">
            <a:avLst/>
          </a:prstGeom>
        </p:spPr>
      </p:pic>
    </p:spTree>
    <p:extLst>
      <p:ext uri="{BB962C8B-B14F-4D97-AF65-F5344CB8AC3E}">
        <p14:creationId xmlns:p14="http://schemas.microsoft.com/office/powerpoint/2010/main" val="322710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842202-1A5F-E7EE-4D53-6C9D8DDC19B1}"/>
              </a:ext>
            </a:extLst>
          </p:cNvPr>
          <p:cNvSpPr txBox="1"/>
          <p:nvPr/>
        </p:nvSpPr>
        <p:spPr>
          <a:xfrm>
            <a:off x="323528" y="411510"/>
            <a:ext cx="4680520" cy="4278094"/>
          </a:xfrm>
          <a:prstGeom prst="rect">
            <a:avLst/>
          </a:prstGeom>
          <a:noFill/>
        </p:spPr>
        <p:txBody>
          <a:bodyPr wrap="square">
            <a:spAutoFit/>
          </a:bodyPr>
          <a:lstStyle/>
          <a:p>
            <a:r>
              <a:rPr lang="en-US" altLang="zh-CN" sz="1600" dirty="0">
                <a:solidFill>
                  <a:schemeClr val="accent2">
                    <a:lumMod val="75000"/>
                  </a:schemeClr>
                </a:solidFill>
              </a:rPr>
              <a:t>Bellman</a:t>
            </a:r>
            <a:r>
              <a:rPr lang="zh-CN" altLang="en-US" sz="1600" dirty="0">
                <a:solidFill>
                  <a:schemeClr val="accent2">
                    <a:lumMod val="75000"/>
                  </a:schemeClr>
                </a:solidFill>
              </a:rPr>
              <a:t>－</a:t>
            </a:r>
            <a:r>
              <a:rPr lang="en-US" altLang="zh-CN" sz="1600" dirty="0">
                <a:solidFill>
                  <a:schemeClr val="accent2">
                    <a:lumMod val="75000"/>
                  </a:schemeClr>
                </a:solidFill>
              </a:rPr>
              <a:t>Ford</a:t>
            </a:r>
            <a:r>
              <a:rPr lang="zh-CN" altLang="en-US" sz="1600" dirty="0">
                <a:solidFill>
                  <a:schemeClr val="accent2">
                    <a:lumMod val="75000"/>
                  </a:schemeClr>
                </a:solidFill>
              </a:rPr>
              <a:t>算法可以大致分为三个部分：</a:t>
            </a:r>
          </a:p>
          <a:p>
            <a:endParaRPr lang="zh-CN" altLang="en-US" sz="1600" dirty="0">
              <a:solidFill>
                <a:schemeClr val="accent2">
                  <a:lumMod val="75000"/>
                </a:schemeClr>
              </a:solidFill>
            </a:endParaRPr>
          </a:p>
          <a:p>
            <a:r>
              <a:rPr lang="zh-CN" altLang="en-US" sz="1600" dirty="0">
                <a:solidFill>
                  <a:schemeClr val="accent2">
                    <a:lumMod val="75000"/>
                  </a:schemeClr>
                </a:solidFill>
              </a:rPr>
              <a:t>初始化所有点。每一个点保存一个值，表示从原点到达这个点的距离，将原点的值设为</a:t>
            </a:r>
            <a:r>
              <a:rPr lang="en-US" altLang="zh-CN" sz="1600" dirty="0">
                <a:solidFill>
                  <a:schemeClr val="accent2">
                    <a:lumMod val="75000"/>
                  </a:schemeClr>
                </a:solidFill>
              </a:rPr>
              <a:t>0</a:t>
            </a:r>
            <a:r>
              <a:rPr lang="zh-CN" altLang="en-US" sz="1600" dirty="0">
                <a:solidFill>
                  <a:schemeClr val="accent2">
                    <a:lumMod val="75000"/>
                  </a:schemeClr>
                </a:solidFill>
              </a:rPr>
              <a:t>，其它的点的值设为无穷大（表示不可达）。</a:t>
            </a:r>
          </a:p>
          <a:p>
            <a:endParaRPr lang="zh-CN" altLang="en-US" sz="1600" dirty="0">
              <a:solidFill>
                <a:schemeClr val="accent2">
                  <a:lumMod val="75000"/>
                </a:schemeClr>
              </a:solidFill>
            </a:endParaRPr>
          </a:p>
          <a:p>
            <a:r>
              <a:rPr lang="zh-CN" altLang="en-US" sz="1600" dirty="0">
                <a:solidFill>
                  <a:schemeClr val="accent2">
                    <a:lumMod val="75000"/>
                  </a:schemeClr>
                </a:solidFill>
              </a:rPr>
              <a:t>进行循环，循环下标为从</a:t>
            </a:r>
            <a:r>
              <a:rPr lang="en-US" altLang="zh-CN" sz="1600" dirty="0">
                <a:solidFill>
                  <a:schemeClr val="accent2">
                    <a:lumMod val="75000"/>
                  </a:schemeClr>
                </a:solidFill>
              </a:rPr>
              <a:t>1</a:t>
            </a:r>
            <a:r>
              <a:rPr lang="zh-CN" altLang="en-US" sz="1600" dirty="0">
                <a:solidFill>
                  <a:schemeClr val="accent2">
                    <a:lumMod val="75000"/>
                  </a:schemeClr>
                </a:solidFill>
              </a:rPr>
              <a:t>到</a:t>
            </a:r>
            <a:r>
              <a:rPr lang="en-US" altLang="zh-CN" sz="1600" dirty="0">
                <a:solidFill>
                  <a:schemeClr val="accent2">
                    <a:lumMod val="75000"/>
                  </a:schemeClr>
                </a:solidFill>
              </a:rPr>
              <a:t>n</a:t>
            </a:r>
            <a:r>
              <a:rPr lang="zh-CN" altLang="en-US" sz="1600" dirty="0">
                <a:solidFill>
                  <a:schemeClr val="accent2">
                    <a:lumMod val="75000"/>
                  </a:schemeClr>
                </a:solidFill>
              </a:rPr>
              <a:t>－</a:t>
            </a:r>
            <a:r>
              <a:rPr lang="en-US" altLang="zh-CN" sz="1600" dirty="0">
                <a:solidFill>
                  <a:schemeClr val="accent2">
                    <a:lumMod val="75000"/>
                  </a:schemeClr>
                </a:solidFill>
              </a:rPr>
              <a:t>1</a:t>
            </a:r>
            <a:r>
              <a:rPr lang="zh-CN" altLang="en-US" sz="1600" dirty="0">
                <a:solidFill>
                  <a:schemeClr val="accent2">
                    <a:lumMod val="75000"/>
                  </a:schemeClr>
                </a:solidFill>
              </a:rPr>
              <a:t>（</a:t>
            </a:r>
            <a:r>
              <a:rPr lang="en-US" altLang="zh-CN" sz="1600" dirty="0">
                <a:solidFill>
                  <a:schemeClr val="accent2">
                    <a:lumMod val="75000"/>
                  </a:schemeClr>
                </a:solidFill>
              </a:rPr>
              <a:t>n</a:t>
            </a:r>
            <a:r>
              <a:rPr lang="zh-CN" altLang="en-US" sz="1600" dirty="0">
                <a:solidFill>
                  <a:schemeClr val="accent2">
                    <a:lumMod val="75000"/>
                  </a:schemeClr>
                </a:solidFill>
              </a:rPr>
              <a:t>等于图中点的个数）。在循环内部，遍历所有的边，进行松弛计算。</a:t>
            </a:r>
          </a:p>
          <a:p>
            <a:endParaRPr lang="zh-CN" altLang="en-US" sz="1600" dirty="0">
              <a:solidFill>
                <a:schemeClr val="accent2">
                  <a:lumMod val="75000"/>
                </a:schemeClr>
              </a:solidFill>
            </a:endParaRPr>
          </a:p>
          <a:p>
            <a:r>
              <a:rPr lang="zh-CN" altLang="en-US" sz="1600" dirty="0">
                <a:solidFill>
                  <a:schemeClr val="accent2">
                    <a:lumMod val="75000"/>
                  </a:schemeClr>
                </a:solidFill>
              </a:rPr>
              <a:t>遍历途中所有的边，判断是否存在这样情况： </a:t>
            </a:r>
            <a:r>
              <a:rPr lang="en-US" altLang="zh-CN" sz="1600" dirty="0">
                <a:solidFill>
                  <a:schemeClr val="accent2">
                    <a:lumMod val="75000"/>
                  </a:schemeClr>
                </a:solidFill>
              </a:rPr>
              <a:t>d</a:t>
            </a:r>
            <a:r>
              <a:rPr lang="zh-CN" altLang="en-US" sz="1600" dirty="0">
                <a:solidFill>
                  <a:schemeClr val="accent2">
                    <a:lumMod val="75000"/>
                  </a:schemeClr>
                </a:solidFill>
              </a:rPr>
              <a:t>（</a:t>
            </a:r>
            <a:r>
              <a:rPr lang="en-US" altLang="zh-CN" sz="1600" dirty="0">
                <a:solidFill>
                  <a:schemeClr val="accent2">
                    <a:lumMod val="75000"/>
                  </a:schemeClr>
                </a:solidFill>
              </a:rPr>
              <a:t>v</a:t>
            </a:r>
            <a:r>
              <a:rPr lang="zh-CN" altLang="en-US" sz="1600" dirty="0">
                <a:solidFill>
                  <a:schemeClr val="accent2">
                    <a:lumMod val="75000"/>
                  </a:schemeClr>
                </a:solidFill>
              </a:rPr>
              <a:t>） </a:t>
            </a:r>
            <a:r>
              <a:rPr lang="en-US" altLang="zh-CN" sz="1600" dirty="0">
                <a:solidFill>
                  <a:schemeClr val="accent2">
                    <a:lumMod val="75000"/>
                  </a:schemeClr>
                </a:solidFill>
              </a:rPr>
              <a:t>&gt; d (u) + w(</a:t>
            </a:r>
            <a:r>
              <a:rPr lang="en-US" altLang="zh-CN" sz="1600" dirty="0" err="1">
                <a:solidFill>
                  <a:schemeClr val="accent2">
                    <a:lumMod val="75000"/>
                  </a:schemeClr>
                </a:solidFill>
              </a:rPr>
              <a:t>u,v</a:t>
            </a:r>
            <a:r>
              <a:rPr lang="en-US" altLang="zh-CN" sz="1600" dirty="0">
                <a:solidFill>
                  <a:schemeClr val="accent2">
                    <a:lumMod val="75000"/>
                  </a:schemeClr>
                </a:solidFill>
              </a:rPr>
              <a:t>)</a:t>
            </a:r>
            <a:r>
              <a:rPr lang="zh-CN" altLang="en-US" sz="1600" dirty="0">
                <a:solidFill>
                  <a:schemeClr val="accent2">
                    <a:lumMod val="75000"/>
                  </a:schemeClr>
                </a:solidFill>
              </a:rPr>
              <a:t>，若存在，则返回</a:t>
            </a:r>
            <a:r>
              <a:rPr lang="en-US" altLang="zh-CN" sz="1600" dirty="0">
                <a:solidFill>
                  <a:schemeClr val="accent2">
                    <a:lumMod val="75000"/>
                  </a:schemeClr>
                </a:solidFill>
              </a:rPr>
              <a:t>false</a:t>
            </a:r>
            <a:r>
              <a:rPr lang="zh-CN" altLang="en-US" sz="1600" dirty="0">
                <a:solidFill>
                  <a:schemeClr val="accent2">
                    <a:lumMod val="75000"/>
                  </a:schemeClr>
                </a:solidFill>
              </a:rPr>
              <a:t>，表示图中存在从源点可达的权为负的回路。</a:t>
            </a:r>
          </a:p>
          <a:p>
            <a:endParaRPr lang="zh-CN" altLang="en-US" sz="1600" dirty="0">
              <a:solidFill>
                <a:schemeClr val="accent2">
                  <a:lumMod val="75000"/>
                </a:schemeClr>
              </a:solidFill>
            </a:endParaRPr>
          </a:p>
          <a:p>
            <a:r>
              <a:rPr lang="zh-CN" altLang="en-US" sz="1600" dirty="0">
                <a:solidFill>
                  <a:schemeClr val="accent2">
                    <a:lumMod val="75000"/>
                  </a:schemeClr>
                </a:solidFill>
              </a:rPr>
              <a:t>之所以需要第三步的原因，是因为，如果存在从源点可达的权为负的回路，则将因为无法收敛而导致不能求出最短路径。</a:t>
            </a:r>
          </a:p>
        </p:txBody>
      </p:sp>
      <p:pic>
        <p:nvPicPr>
          <p:cNvPr id="4" name="图片 3">
            <a:extLst>
              <a:ext uri="{FF2B5EF4-FFF2-40B4-BE49-F238E27FC236}">
                <a16:creationId xmlns:a16="http://schemas.microsoft.com/office/drawing/2014/main" id="{FEC3367B-2F3D-9356-6A1B-79EB865A4A67}"/>
              </a:ext>
            </a:extLst>
          </p:cNvPr>
          <p:cNvPicPr>
            <a:picLocks noChangeAspect="1"/>
          </p:cNvPicPr>
          <p:nvPr/>
        </p:nvPicPr>
        <p:blipFill>
          <a:blip r:embed="rId2"/>
          <a:stretch>
            <a:fillRect/>
          </a:stretch>
        </p:blipFill>
        <p:spPr>
          <a:xfrm>
            <a:off x="5436096" y="1863868"/>
            <a:ext cx="3485426" cy="1415764"/>
          </a:xfrm>
          <a:prstGeom prst="rect">
            <a:avLst/>
          </a:prstGeom>
        </p:spPr>
      </p:pic>
      <p:pic>
        <p:nvPicPr>
          <p:cNvPr id="5" name="图片 4">
            <a:extLst>
              <a:ext uri="{FF2B5EF4-FFF2-40B4-BE49-F238E27FC236}">
                <a16:creationId xmlns:a16="http://schemas.microsoft.com/office/drawing/2014/main" id="{8E8C1124-F57D-4EA9-BE73-3742DD500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23478"/>
            <a:ext cx="1429522" cy="651694"/>
          </a:xfrm>
          <a:prstGeom prst="rect">
            <a:avLst/>
          </a:prstGeom>
        </p:spPr>
      </p:pic>
      <p:pic>
        <p:nvPicPr>
          <p:cNvPr id="7" name="图片 6">
            <a:extLst>
              <a:ext uri="{FF2B5EF4-FFF2-40B4-BE49-F238E27FC236}">
                <a16:creationId xmlns:a16="http://schemas.microsoft.com/office/drawing/2014/main" id="{C75754CE-409D-4FFD-A258-3EFB19004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3561005"/>
            <a:ext cx="838200" cy="812800"/>
          </a:xfrm>
          <a:prstGeom prst="rect">
            <a:avLst/>
          </a:prstGeom>
        </p:spPr>
      </p:pic>
    </p:spTree>
    <p:extLst>
      <p:ext uri="{BB962C8B-B14F-4D97-AF65-F5344CB8AC3E}">
        <p14:creationId xmlns:p14="http://schemas.microsoft.com/office/powerpoint/2010/main" val="212528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D3F5068-950E-48D4-A6DB-E2678E7F852A}"/>
              </a:ext>
            </a:extLst>
          </p:cNvPr>
          <p:cNvPicPr>
            <a:picLocks noChangeAspect="1"/>
          </p:cNvPicPr>
          <p:nvPr/>
        </p:nvPicPr>
        <p:blipFill>
          <a:blip r:embed="rId2"/>
          <a:stretch>
            <a:fillRect/>
          </a:stretch>
        </p:blipFill>
        <p:spPr>
          <a:xfrm>
            <a:off x="615326" y="0"/>
            <a:ext cx="7913347" cy="5143500"/>
          </a:xfrm>
          <a:prstGeom prst="rect">
            <a:avLst/>
          </a:prstGeom>
        </p:spPr>
      </p:pic>
    </p:spTree>
    <p:extLst>
      <p:ext uri="{BB962C8B-B14F-4D97-AF65-F5344CB8AC3E}">
        <p14:creationId xmlns:p14="http://schemas.microsoft.com/office/powerpoint/2010/main" val="321109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F09CD3-1E7A-3671-CDFF-29E3C96F8058}"/>
              </a:ext>
            </a:extLst>
          </p:cNvPr>
          <p:cNvSpPr txBox="1"/>
          <p:nvPr/>
        </p:nvSpPr>
        <p:spPr>
          <a:xfrm>
            <a:off x="1736812" y="987574"/>
            <a:ext cx="5670376" cy="3616375"/>
          </a:xfrm>
          <a:prstGeom prst="rect">
            <a:avLst/>
          </a:prstGeom>
          <a:noFill/>
        </p:spPr>
        <p:txBody>
          <a:bodyPr wrap="square">
            <a:spAutoFit/>
          </a:bodyPr>
          <a:lstStyle/>
          <a:p>
            <a:r>
              <a:rPr lang="zh-CN" altLang="en-US" dirty="0">
                <a:solidFill>
                  <a:schemeClr val="accent2">
                    <a:lumMod val="75000"/>
                  </a:schemeClr>
                </a:solidFill>
              </a:rPr>
              <a:t>队列优化去掉一些无用的松弛操作，用队列来维护松弛造作的点。继承了</a:t>
            </a:r>
            <a:r>
              <a:rPr lang="en-US" altLang="zh-CN" dirty="0">
                <a:solidFill>
                  <a:schemeClr val="accent2">
                    <a:lumMod val="75000"/>
                  </a:schemeClr>
                </a:solidFill>
              </a:rPr>
              <a:t>Bellman-Ford</a:t>
            </a:r>
            <a:r>
              <a:rPr lang="zh-CN" altLang="en-US" dirty="0">
                <a:solidFill>
                  <a:schemeClr val="accent2">
                    <a:lumMod val="75000"/>
                  </a:schemeClr>
                </a:solidFill>
              </a:rPr>
              <a:t>算法的思想，但时间复杂度相对来说提高了很多。</a:t>
            </a:r>
            <a:endParaRPr lang="en-US" altLang="zh-CN" dirty="0">
              <a:solidFill>
                <a:schemeClr val="accent2">
                  <a:lumMod val="75000"/>
                </a:schemeClr>
              </a:solidFill>
            </a:endParaRPr>
          </a:p>
          <a:p>
            <a:endParaRPr lang="zh-CN" altLang="en-US" sz="700" dirty="0">
              <a:solidFill>
                <a:schemeClr val="accent2">
                  <a:lumMod val="75000"/>
                </a:schemeClr>
              </a:solidFill>
            </a:endParaRPr>
          </a:p>
          <a:p>
            <a:r>
              <a:rPr lang="zh-CN" altLang="en-US" sz="2400" dirty="0">
                <a:solidFill>
                  <a:schemeClr val="accent2">
                    <a:lumMod val="75000"/>
                  </a:schemeClr>
                </a:solidFill>
              </a:rPr>
              <a:t>基本思想</a:t>
            </a:r>
          </a:p>
          <a:p>
            <a:r>
              <a:rPr lang="zh-CN" altLang="en-US" dirty="0">
                <a:solidFill>
                  <a:schemeClr val="accent2">
                    <a:lumMod val="75000"/>
                  </a:schemeClr>
                </a:solidFill>
              </a:rPr>
              <a:t>只有一个点在上</a:t>
            </a:r>
            <a:r>
              <a:rPr lang="zh-CN" altLang="en-US" dirty="0">
                <a:solidFill>
                  <a:schemeClr val="accent1">
                    <a:lumMod val="75000"/>
                  </a:schemeClr>
                </a:solidFill>
              </a:rPr>
              <a:t>一</a:t>
            </a:r>
            <a:r>
              <a:rPr lang="zh-CN" altLang="en-US" dirty="0">
                <a:solidFill>
                  <a:schemeClr val="accent2">
                    <a:lumMod val="75000"/>
                  </a:schemeClr>
                </a:solidFill>
              </a:rPr>
              <a:t>轮被松弛成功时，这一轮从这个点连出的点才有可能被成功松弛。</a:t>
            </a:r>
          </a:p>
          <a:p>
            <a:r>
              <a:rPr lang="zh-CN" altLang="en-US" dirty="0">
                <a:solidFill>
                  <a:schemeClr val="accent2">
                    <a:lumMod val="75000"/>
                  </a:schemeClr>
                </a:solidFill>
              </a:rPr>
              <a:t>松弛的本质其实是通过一个点中转来缩短距离。所以，如果起点到一个点的距离因为某种原因变小了，从起点到这个距离变小的点连出的点的距离也有可能变小（因为可以通过变小的点中转）。</a:t>
            </a:r>
          </a:p>
          <a:p>
            <a:r>
              <a:rPr lang="zh-CN" altLang="en-US" dirty="0">
                <a:solidFill>
                  <a:schemeClr val="accent2">
                    <a:lumMod val="75000"/>
                  </a:schemeClr>
                </a:solidFill>
              </a:rPr>
              <a:t>所以，</a:t>
            </a:r>
            <a:r>
              <a:rPr lang="zh-CN" altLang="en-US" dirty="0">
                <a:solidFill>
                  <a:srgbClr val="034EA2"/>
                </a:solidFill>
              </a:rPr>
              <a:t>可以在下一轮只用这一轮松弛成功的点进行松弛，这就是</a:t>
            </a:r>
            <a:r>
              <a:rPr lang="en-US" altLang="zh-CN" dirty="0">
                <a:solidFill>
                  <a:srgbClr val="034EA2"/>
                </a:solidFill>
              </a:rPr>
              <a:t>SPFA</a:t>
            </a:r>
            <a:r>
              <a:rPr lang="zh-CN" altLang="en-US" dirty="0">
                <a:solidFill>
                  <a:srgbClr val="034EA2"/>
                </a:solidFill>
              </a:rPr>
              <a:t>的基本思想。</a:t>
            </a:r>
          </a:p>
        </p:txBody>
      </p:sp>
      <p:sp>
        <p:nvSpPr>
          <p:cNvPr id="5" name="文本框 4">
            <a:extLst>
              <a:ext uri="{FF2B5EF4-FFF2-40B4-BE49-F238E27FC236}">
                <a16:creationId xmlns:a16="http://schemas.microsoft.com/office/drawing/2014/main" id="{7DD03378-F7B5-72EA-A515-900509F3C804}"/>
              </a:ext>
            </a:extLst>
          </p:cNvPr>
          <p:cNvSpPr txBox="1"/>
          <p:nvPr/>
        </p:nvSpPr>
        <p:spPr>
          <a:xfrm>
            <a:off x="1736812" y="257818"/>
            <a:ext cx="4608512" cy="523220"/>
          </a:xfrm>
          <a:prstGeom prst="rect">
            <a:avLst/>
          </a:prstGeom>
          <a:noFill/>
        </p:spPr>
        <p:txBody>
          <a:bodyPr wrap="square">
            <a:spAutoFit/>
          </a:bodyPr>
          <a:lstStyle/>
          <a:p>
            <a:r>
              <a:rPr lang="en-US" altLang="zh-CN" sz="2800" dirty="0">
                <a:solidFill>
                  <a:schemeClr val="accent2">
                    <a:lumMod val="75000"/>
                  </a:schemeClr>
                </a:solidFill>
              </a:rPr>
              <a:t>SPFA</a:t>
            </a:r>
            <a:r>
              <a:rPr lang="zh-CN" altLang="en-US" sz="2800" dirty="0">
                <a:solidFill>
                  <a:schemeClr val="accent2">
                    <a:lumMod val="75000"/>
                  </a:schemeClr>
                </a:solidFill>
              </a:rPr>
              <a:t>算法</a:t>
            </a:r>
          </a:p>
        </p:txBody>
      </p:sp>
      <p:pic>
        <p:nvPicPr>
          <p:cNvPr id="4" name="图片 3">
            <a:extLst>
              <a:ext uri="{FF2B5EF4-FFF2-40B4-BE49-F238E27FC236}">
                <a16:creationId xmlns:a16="http://schemas.microsoft.com/office/drawing/2014/main" id="{F5DF0B0D-56A7-403A-95A8-4334F15D3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088860"/>
            <a:ext cx="792088" cy="792088"/>
          </a:xfrm>
          <a:prstGeom prst="rect">
            <a:avLst/>
          </a:prstGeom>
        </p:spPr>
      </p:pic>
    </p:spTree>
    <p:extLst>
      <p:ext uri="{BB962C8B-B14F-4D97-AF65-F5344CB8AC3E}">
        <p14:creationId xmlns:p14="http://schemas.microsoft.com/office/powerpoint/2010/main" val="2658389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573000-EE14-F1A0-4383-336427975BB2}"/>
              </a:ext>
            </a:extLst>
          </p:cNvPr>
          <p:cNvSpPr txBox="1"/>
          <p:nvPr/>
        </p:nvSpPr>
        <p:spPr>
          <a:xfrm>
            <a:off x="287865" y="987574"/>
            <a:ext cx="4284135" cy="3108543"/>
          </a:xfrm>
          <a:prstGeom prst="rect">
            <a:avLst/>
          </a:prstGeom>
          <a:noFill/>
        </p:spPr>
        <p:txBody>
          <a:bodyPr wrap="square">
            <a:spAutoFit/>
          </a:bodyPr>
          <a:lstStyle/>
          <a:p>
            <a:r>
              <a:rPr lang="zh-CN" altLang="en-US" sz="1400" b="1" dirty="0">
                <a:solidFill>
                  <a:schemeClr val="accent2">
                    <a:lumMod val="75000"/>
                  </a:schemeClr>
                </a:solidFill>
              </a:rPr>
              <a:t>我们知道了在下一轮</a:t>
            </a:r>
            <a:r>
              <a:rPr lang="zh-CN" altLang="en-US" sz="1400" b="1" dirty="0">
                <a:solidFill>
                  <a:srgbClr val="034EA2"/>
                </a:solidFill>
              </a:rPr>
              <a:t>只用这一轮松弛成功的点进行松弛</a:t>
            </a:r>
            <a:r>
              <a:rPr lang="zh-CN" altLang="en-US" sz="1400" b="1" dirty="0">
                <a:solidFill>
                  <a:schemeClr val="accent2">
                    <a:lumMod val="75000"/>
                  </a:schemeClr>
                </a:solidFill>
              </a:rPr>
              <a:t>，就可以把这一轮松弛成功的点放进队列里，下一轮只用从队列里取出的点进行松弛。</a:t>
            </a:r>
          </a:p>
          <a:p>
            <a:r>
              <a:rPr lang="zh-CN" altLang="en-US" sz="1400" b="1" dirty="0">
                <a:solidFill>
                  <a:schemeClr val="accent2">
                    <a:lumMod val="75000"/>
                  </a:schemeClr>
                </a:solidFill>
              </a:rPr>
              <a:t>为什么是队列而不是其他的数据结构？因为队列具有“先进先出，后进后出”的特点，可以保证这一轮松弛的点不会在这一轮结束之前取出。</a:t>
            </a:r>
          </a:p>
          <a:p>
            <a:r>
              <a:rPr lang="zh-CN" altLang="en-US" sz="1400" b="1" dirty="0">
                <a:solidFill>
                  <a:schemeClr val="accent2">
                    <a:lumMod val="75000"/>
                  </a:schemeClr>
                </a:solidFill>
              </a:rPr>
              <a:t>最开始，我们要把</a:t>
            </a:r>
            <a:r>
              <a:rPr lang="en-US" altLang="zh-CN" sz="1400" b="1" dirty="0">
                <a:solidFill>
                  <a:schemeClr val="accent2">
                    <a:lumMod val="75000"/>
                  </a:schemeClr>
                </a:solidFill>
              </a:rPr>
              <a:t>1</a:t>
            </a:r>
            <a:r>
              <a:rPr lang="zh-CN" altLang="en-US" sz="1400" b="1" dirty="0">
                <a:solidFill>
                  <a:schemeClr val="accent2">
                    <a:lumMod val="75000"/>
                  </a:schemeClr>
                </a:solidFill>
              </a:rPr>
              <a:t>号点放进队列：</a:t>
            </a:r>
          </a:p>
          <a:p>
            <a:r>
              <a:rPr lang="zh-CN" altLang="en-US" sz="1400" b="1" dirty="0">
                <a:solidFill>
                  <a:schemeClr val="accent2">
                    <a:lumMod val="75000"/>
                  </a:schemeClr>
                </a:solidFill>
              </a:rPr>
              <a:t>用</a:t>
            </a:r>
            <a:r>
              <a:rPr lang="en-US" altLang="zh-CN" sz="1400" b="1" dirty="0">
                <a:solidFill>
                  <a:schemeClr val="accent2">
                    <a:lumMod val="75000"/>
                  </a:schemeClr>
                </a:solidFill>
              </a:rPr>
              <a:t>1</a:t>
            </a:r>
            <a:r>
              <a:rPr lang="zh-CN" altLang="en-US" sz="1400" b="1" dirty="0">
                <a:solidFill>
                  <a:schemeClr val="accent2">
                    <a:lumMod val="75000"/>
                  </a:schemeClr>
                </a:solidFill>
              </a:rPr>
              <a:t>号点进行松弛（就是</a:t>
            </a:r>
            <a:r>
              <a:rPr lang="en-US" altLang="zh-CN" sz="1400" b="1" dirty="0">
                <a:solidFill>
                  <a:schemeClr val="accent2">
                    <a:lumMod val="75000"/>
                  </a:schemeClr>
                </a:solidFill>
              </a:rPr>
              <a:t>1</a:t>
            </a:r>
            <a:r>
              <a:rPr lang="zh-CN" altLang="en-US" sz="1400" b="1" dirty="0">
                <a:solidFill>
                  <a:schemeClr val="accent2">
                    <a:lumMod val="75000"/>
                  </a:schemeClr>
                </a:solidFill>
              </a:rPr>
              <a:t>号到</a:t>
            </a:r>
            <a:r>
              <a:rPr lang="en-US" altLang="zh-CN" sz="1400" b="1" dirty="0">
                <a:solidFill>
                  <a:schemeClr val="accent2">
                    <a:lumMod val="75000"/>
                  </a:schemeClr>
                </a:solidFill>
              </a:rPr>
              <a:t>1</a:t>
            </a:r>
            <a:r>
              <a:rPr lang="zh-CN" altLang="en-US" sz="1400" b="1" dirty="0">
                <a:solidFill>
                  <a:schemeClr val="accent2">
                    <a:lumMod val="75000"/>
                  </a:schemeClr>
                </a:solidFill>
              </a:rPr>
              <a:t>号再到目标点）：</a:t>
            </a:r>
          </a:p>
          <a:p>
            <a:r>
              <a:rPr lang="zh-CN" altLang="en-US" sz="1400" b="1" dirty="0">
                <a:solidFill>
                  <a:schemeClr val="accent2">
                    <a:lumMod val="75000"/>
                  </a:schemeClr>
                </a:solidFill>
              </a:rPr>
              <a:t> </a:t>
            </a:r>
            <a:r>
              <a:rPr lang="en-US" altLang="zh-CN" sz="1400" b="1" dirty="0">
                <a:solidFill>
                  <a:schemeClr val="accent2">
                    <a:lumMod val="75000"/>
                  </a:schemeClr>
                </a:solidFill>
              </a:rPr>
              <a:t>2,3</a:t>
            </a:r>
            <a:r>
              <a:rPr lang="zh-CN" altLang="en-US" sz="1400" b="1" dirty="0">
                <a:solidFill>
                  <a:schemeClr val="accent2">
                    <a:lumMod val="75000"/>
                  </a:schemeClr>
                </a:solidFill>
              </a:rPr>
              <a:t>号点被松弛成功了，把它们加入到队列里。</a:t>
            </a:r>
          </a:p>
          <a:p>
            <a:r>
              <a:rPr lang="en-US" altLang="zh-CN" sz="1400" b="1" dirty="0">
                <a:solidFill>
                  <a:schemeClr val="accent2">
                    <a:lumMod val="75000"/>
                  </a:schemeClr>
                </a:solidFill>
              </a:rPr>
              <a:t>1</a:t>
            </a:r>
            <a:r>
              <a:rPr lang="zh-CN" altLang="en-US" sz="1400" b="1" dirty="0">
                <a:solidFill>
                  <a:schemeClr val="accent2">
                    <a:lumMod val="75000"/>
                  </a:schemeClr>
                </a:solidFill>
              </a:rPr>
              <a:t>号点被用过了，把它去掉</a:t>
            </a:r>
          </a:p>
          <a:p>
            <a:r>
              <a:rPr lang="zh-CN" altLang="en-US" sz="1400" b="1" dirty="0">
                <a:solidFill>
                  <a:schemeClr val="accent2">
                    <a:lumMod val="75000"/>
                  </a:schemeClr>
                </a:solidFill>
              </a:rPr>
              <a:t>用</a:t>
            </a:r>
            <a:r>
              <a:rPr lang="en-US" altLang="zh-CN" sz="1400" b="1" dirty="0">
                <a:solidFill>
                  <a:schemeClr val="accent2">
                    <a:lumMod val="75000"/>
                  </a:schemeClr>
                </a:solidFill>
              </a:rPr>
              <a:t>2</a:t>
            </a:r>
            <a:r>
              <a:rPr lang="zh-CN" altLang="en-US" sz="1400" b="1" dirty="0">
                <a:solidFill>
                  <a:schemeClr val="accent2">
                    <a:lumMod val="75000"/>
                  </a:schemeClr>
                </a:solidFill>
              </a:rPr>
              <a:t>号点进行松弛：</a:t>
            </a:r>
          </a:p>
          <a:p>
            <a:r>
              <a:rPr lang="zh-CN" altLang="en-US" sz="1400" b="1" dirty="0">
                <a:solidFill>
                  <a:schemeClr val="accent2">
                    <a:lumMod val="75000"/>
                  </a:schemeClr>
                </a:solidFill>
              </a:rPr>
              <a:t>没有点被松弛成功。</a:t>
            </a:r>
          </a:p>
          <a:p>
            <a:r>
              <a:rPr lang="en-US" altLang="zh-CN" sz="1400" b="1" dirty="0">
                <a:solidFill>
                  <a:schemeClr val="accent2">
                    <a:lumMod val="75000"/>
                  </a:schemeClr>
                </a:solidFill>
              </a:rPr>
              <a:t>3</a:t>
            </a:r>
            <a:r>
              <a:rPr lang="zh-CN" altLang="en-US" sz="1400" b="1" dirty="0">
                <a:solidFill>
                  <a:schemeClr val="accent2">
                    <a:lumMod val="75000"/>
                  </a:schemeClr>
                </a:solidFill>
              </a:rPr>
              <a:t>号点被用过了，把它去掉。</a:t>
            </a:r>
          </a:p>
          <a:p>
            <a:r>
              <a:rPr lang="zh-CN" altLang="en-US" sz="1400" b="1" dirty="0">
                <a:solidFill>
                  <a:schemeClr val="accent2">
                    <a:lumMod val="75000"/>
                  </a:schemeClr>
                </a:solidFill>
              </a:rPr>
              <a:t>用</a:t>
            </a:r>
            <a:r>
              <a:rPr lang="en-US" altLang="zh-CN" sz="1400" b="1" dirty="0">
                <a:solidFill>
                  <a:schemeClr val="accent2">
                    <a:lumMod val="75000"/>
                  </a:schemeClr>
                </a:solidFill>
              </a:rPr>
              <a:t>4</a:t>
            </a:r>
            <a:r>
              <a:rPr lang="zh-CN" altLang="en-US" sz="1400" b="1" dirty="0">
                <a:solidFill>
                  <a:schemeClr val="accent2">
                    <a:lumMod val="75000"/>
                  </a:schemeClr>
                </a:solidFill>
              </a:rPr>
              <a:t>号点进行松弛：</a:t>
            </a:r>
          </a:p>
        </p:txBody>
      </p:sp>
      <p:sp>
        <p:nvSpPr>
          <p:cNvPr id="5" name="文本框 4">
            <a:extLst>
              <a:ext uri="{FF2B5EF4-FFF2-40B4-BE49-F238E27FC236}">
                <a16:creationId xmlns:a16="http://schemas.microsoft.com/office/drawing/2014/main" id="{E28FFA01-BB37-7A70-CA01-C769CA0BCEFF}"/>
              </a:ext>
            </a:extLst>
          </p:cNvPr>
          <p:cNvSpPr txBox="1"/>
          <p:nvPr/>
        </p:nvSpPr>
        <p:spPr>
          <a:xfrm>
            <a:off x="323528" y="339502"/>
            <a:ext cx="4572000" cy="461665"/>
          </a:xfrm>
          <a:prstGeom prst="rect">
            <a:avLst/>
          </a:prstGeom>
          <a:noFill/>
        </p:spPr>
        <p:txBody>
          <a:bodyPr wrap="square">
            <a:spAutoFit/>
          </a:bodyPr>
          <a:lstStyle/>
          <a:p>
            <a:r>
              <a:rPr lang="zh-CN" altLang="en-US" sz="2400" dirty="0">
                <a:solidFill>
                  <a:schemeClr val="accent2">
                    <a:lumMod val="75000"/>
                  </a:schemeClr>
                </a:solidFill>
              </a:rPr>
              <a:t>用队列实现</a:t>
            </a:r>
          </a:p>
        </p:txBody>
      </p:sp>
      <p:pic>
        <p:nvPicPr>
          <p:cNvPr id="6" name="图片 5">
            <a:extLst>
              <a:ext uri="{FF2B5EF4-FFF2-40B4-BE49-F238E27FC236}">
                <a16:creationId xmlns:a16="http://schemas.microsoft.com/office/drawing/2014/main" id="{1E27E87D-15CD-9E25-6782-39374016CD4A}"/>
              </a:ext>
            </a:extLst>
          </p:cNvPr>
          <p:cNvPicPr>
            <a:picLocks noChangeAspect="1"/>
          </p:cNvPicPr>
          <p:nvPr/>
        </p:nvPicPr>
        <p:blipFill rotWithShape="1">
          <a:blip r:embed="rId2"/>
          <a:srcRect b="13053"/>
          <a:stretch/>
        </p:blipFill>
        <p:spPr>
          <a:xfrm>
            <a:off x="4355976" y="3075806"/>
            <a:ext cx="4356992" cy="1815882"/>
          </a:xfrm>
          <a:prstGeom prst="rect">
            <a:avLst/>
          </a:prstGeom>
        </p:spPr>
      </p:pic>
      <p:sp>
        <p:nvSpPr>
          <p:cNvPr id="7" name="文本框 6">
            <a:extLst>
              <a:ext uri="{FF2B5EF4-FFF2-40B4-BE49-F238E27FC236}">
                <a16:creationId xmlns:a16="http://schemas.microsoft.com/office/drawing/2014/main" id="{A729FFC9-7409-43F5-8F82-FEE677B3C1ED}"/>
              </a:ext>
            </a:extLst>
          </p:cNvPr>
          <p:cNvSpPr txBox="1"/>
          <p:nvPr/>
        </p:nvSpPr>
        <p:spPr>
          <a:xfrm>
            <a:off x="4895528" y="871721"/>
            <a:ext cx="4068960" cy="1815882"/>
          </a:xfrm>
          <a:prstGeom prst="rect">
            <a:avLst/>
          </a:prstGeom>
          <a:noFill/>
        </p:spPr>
        <p:txBody>
          <a:bodyPr wrap="square">
            <a:spAutoFit/>
          </a:bodyPr>
          <a:lstStyle/>
          <a:p>
            <a:r>
              <a:rPr lang="en-US" altLang="zh-CN" sz="1600" b="1" dirty="0">
                <a:solidFill>
                  <a:schemeClr val="accent2">
                    <a:lumMod val="75000"/>
                  </a:schemeClr>
                </a:solidFill>
              </a:rPr>
              <a:t>3</a:t>
            </a:r>
            <a:r>
              <a:rPr lang="zh-CN" altLang="en-US" sz="1600" b="1" dirty="0">
                <a:solidFill>
                  <a:schemeClr val="accent2">
                    <a:lumMod val="75000"/>
                  </a:schemeClr>
                </a:solidFill>
              </a:rPr>
              <a:t>号点被松弛成功了，把它们加入到队列里。</a:t>
            </a:r>
          </a:p>
          <a:p>
            <a:r>
              <a:rPr lang="en-US" altLang="zh-CN" sz="1600" b="1" dirty="0">
                <a:solidFill>
                  <a:schemeClr val="accent2">
                    <a:lumMod val="75000"/>
                  </a:schemeClr>
                </a:solidFill>
              </a:rPr>
              <a:t>4</a:t>
            </a:r>
            <a:r>
              <a:rPr lang="zh-CN" altLang="en-US" sz="1600" b="1" dirty="0">
                <a:solidFill>
                  <a:schemeClr val="accent2">
                    <a:lumMod val="75000"/>
                  </a:schemeClr>
                </a:solidFill>
              </a:rPr>
              <a:t>号点被用过了，把它去掉。</a:t>
            </a:r>
          </a:p>
          <a:p>
            <a:r>
              <a:rPr lang="zh-CN" altLang="en-US" sz="1600" b="1" dirty="0">
                <a:solidFill>
                  <a:schemeClr val="accent2">
                    <a:lumMod val="75000"/>
                  </a:schemeClr>
                </a:solidFill>
              </a:rPr>
              <a:t>用</a:t>
            </a:r>
            <a:r>
              <a:rPr lang="en-US" altLang="zh-CN" sz="1600" b="1" dirty="0">
                <a:solidFill>
                  <a:schemeClr val="accent2">
                    <a:lumMod val="75000"/>
                  </a:schemeClr>
                </a:solidFill>
              </a:rPr>
              <a:t>3</a:t>
            </a:r>
            <a:r>
              <a:rPr lang="zh-CN" altLang="en-US" sz="1600" b="1" dirty="0">
                <a:solidFill>
                  <a:schemeClr val="accent2">
                    <a:lumMod val="75000"/>
                  </a:schemeClr>
                </a:solidFill>
              </a:rPr>
              <a:t>号点进行松弛：</a:t>
            </a:r>
          </a:p>
          <a:p>
            <a:r>
              <a:rPr lang="zh-CN" altLang="en-US" sz="1600" b="1" dirty="0">
                <a:solidFill>
                  <a:schemeClr val="accent2">
                    <a:lumMod val="75000"/>
                  </a:schemeClr>
                </a:solidFill>
              </a:rPr>
              <a:t>没有点被松弛成功。</a:t>
            </a:r>
          </a:p>
          <a:p>
            <a:r>
              <a:rPr lang="en-US" altLang="zh-CN" sz="1600" b="1" dirty="0">
                <a:solidFill>
                  <a:schemeClr val="accent2">
                    <a:lumMod val="75000"/>
                  </a:schemeClr>
                </a:solidFill>
              </a:rPr>
              <a:t>3</a:t>
            </a:r>
            <a:r>
              <a:rPr lang="zh-CN" altLang="en-US" sz="1600" b="1" dirty="0">
                <a:solidFill>
                  <a:schemeClr val="accent2">
                    <a:lumMod val="75000"/>
                  </a:schemeClr>
                </a:solidFill>
              </a:rPr>
              <a:t>号点被用过了，把它扔掉。</a:t>
            </a:r>
          </a:p>
          <a:p>
            <a:r>
              <a:rPr lang="zh-CN" altLang="en-US" sz="1600" b="1" dirty="0">
                <a:solidFill>
                  <a:schemeClr val="accent2">
                    <a:lumMod val="75000"/>
                  </a:schemeClr>
                </a:solidFill>
              </a:rPr>
              <a:t>现在队列为空（也就是能松弛的都松弛了），算法结束。</a:t>
            </a:r>
            <a:endParaRPr lang="zh-CN" altLang="en-US" sz="2000" b="1" dirty="0">
              <a:solidFill>
                <a:schemeClr val="accent2">
                  <a:lumMod val="75000"/>
                </a:schemeClr>
              </a:solidFill>
            </a:endParaRPr>
          </a:p>
        </p:txBody>
      </p:sp>
      <p:pic>
        <p:nvPicPr>
          <p:cNvPr id="8" name="图片 7">
            <a:extLst>
              <a:ext uri="{FF2B5EF4-FFF2-40B4-BE49-F238E27FC236}">
                <a16:creationId xmlns:a16="http://schemas.microsoft.com/office/drawing/2014/main" id="{310DAC2C-B61D-4C4F-952B-862F1393C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3358473"/>
            <a:ext cx="792088" cy="734690"/>
          </a:xfrm>
          <a:prstGeom prst="rect">
            <a:avLst/>
          </a:prstGeom>
        </p:spPr>
      </p:pic>
    </p:spTree>
    <p:extLst>
      <p:ext uri="{BB962C8B-B14F-4D97-AF65-F5344CB8AC3E}">
        <p14:creationId xmlns:p14="http://schemas.microsoft.com/office/powerpoint/2010/main" val="1682036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1E05260-E708-B1F7-84C0-F89091397045}"/>
              </a:ext>
            </a:extLst>
          </p:cNvPr>
          <p:cNvSpPr txBox="1"/>
          <p:nvPr/>
        </p:nvSpPr>
        <p:spPr>
          <a:xfrm>
            <a:off x="1583668" y="1995686"/>
            <a:ext cx="5976664" cy="1477328"/>
          </a:xfrm>
          <a:prstGeom prst="rect">
            <a:avLst/>
          </a:prstGeom>
          <a:noFill/>
        </p:spPr>
        <p:txBody>
          <a:bodyPr wrap="square">
            <a:spAutoFit/>
          </a:bodyPr>
          <a:lstStyle/>
          <a:p>
            <a:r>
              <a:rPr lang="en-US" altLang="zh-CN" b="1" dirty="0">
                <a:solidFill>
                  <a:schemeClr val="accent2">
                    <a:lumMod val="75000"/>
                  </a:schemeClr>
                </a:solidFill>
              </a:rPr>
              <a:t>SPFA</a:t>
            </a:r>
            <a:r>
              <a:rPr lang="zh-CN" altLang="en-US" b="1" dirty="0">
                <a:solidFill>
                  <a:schemeClr val="accent2">
                    <a:lumMod val="75000"/>
                  </a:schemeClr>
                </a:solidFill>
              </a:rPr>
              <a:t>算法是</a:t>
            </a:r>
            <a:r>
              <a:rPr lang="en-US" altLang="zh-CN" b="1" dirty="0">
                <a:solidFill>
                  <a:schemeClr val="accent2">
                    <a:lumMod val="75000"/>
                  </a:schemeClr>
                </a:solidFill>
              </a:rPr>
              <a:t>Bellman-Ford</a:t>
            </a:r>
            <a:r>
              <a:rPr lang="zh-CN" altLang="en-US" b="1" dirty="0">
                <a:solidFill>
                  <a:schemeClr val="accent2">
                    <a:lumMod val="75000"/>
                  </a:schemeClr>
                </a:solidFill>
              </a:rPr>
              <a:t>算法的一种队列实现，为了减少了不必要的冗余计算，我们用一个队列来维护。初始时将起始点加入队列，每次从队列中取出队首元素，并对所有与他相邻的点进行松弛，并将松弛成功的顶点入队，直到队列为空时算法结束。</a:t>
            </a:r>
          </a:p>
        </p:txBody>
      </p:sp>
      <p:sp>
        <p:nvSpPr>
          <p:cNvPr id="5" name="文本框 4">
            <a:extLst>
              <a:ext uri="{FF2B5EF4-FFF2-40B4-BE49-F238E27FC236}">
                <a16:creationId xmlns:a16="http://schemas.microsoft.com/office/drawing/2014/main" id="{3C96D22B-EA85-D227-96E3-2DA6DCB74C59}"/>
              </a:ext>
            </a:extLst>
          </p:cNvPr>
          <p:cNvSpPr txBox="1"/>
          <p:nvPr/>
        </p:nvSpPr>
        <p:spPr>
          <a:xfrm>
            <a:off x="1588894" y="1203598"/>
            <a:ext cx="4572000" cy="584775"/>
          </a:xfrm>
          <a:prstGeom prst="rect">
            <a:avLst/>
          </a:prstGeom>
          <a:noFill/>
        </p:spPr>
        <p:txBody>
          <a:bodyPr wrap="square">
            <a:spAutoFit/>
          </a:bodyPr>
          <a:lstStyle/>
          <a:p>
            <a:r>
              <a:rPr lang="zh-CN" altLang="en-US" sz="3200" dirty="0">
                <a:solidFill>
                  <a:schemeClr val="accent2">
                    <a:lumMod val="75000"/>
                  </a:schemeClr>
                </a:solidFill>
              </a:rPr>
              <a:t>小结</a:t>
            </a:r>
          </a:p>
        </p:txBody>
      </p:sp>
      <p:pic>
        <p:nvPicPr>
          <p:cNvPr id="4" name="图片 3">
            <a:extLst>
              <a:ext uri="{FF2B5EF4-FFF2-40B4-BE49-F238E27FC236}">
                <a16:creationId xmlns:a16="http://schemas.microsoft.com/office/drawing/2014/main" id="{48897139-325F-4678-AB6B-5ECE29F87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32" y="3291830"/>
            <a:ext cx="2372122" cy="1807941"/>
          </a:xfrm>
          <a:prstGeom prst="rect">
            <a:avLst/>
          </a:prstGeom>
        </p:spPr>
      </p:pic>
    </p:spTree>
    <p:extLst>
      <p:ext uri="{BB962C8B-B14F-4D97-AF65-F5344CB8AC3E}">
        <p14:creationId xmlns:p14="http://schemas.microsoft.com/office/powerpoint/2010/main" val="191878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9E67295-0647-C798-12D9-7B098CA03BE4}"/>
              </a:ext>
            </a:extLst>
          </p:cNvPr>
          <p:cNvSpPr txBox="1"/>
          <p:nvPr/>
        </p:nvSpPr>
        <p:spPr>
          <a:xfrm>
            <a:off x="1592796" y="1203598"/>
            <a:ext cx="5958408" cy="3539430"/>
          </a:xfrm>
          <a:prstGeom prst="rect">
            <a:avLst/>
          </a:prstGeom>
          <a:noFill/>
        </p:spPr>
        <p:txBody>
          <a:bodyPr wrap="square">
            <a:spAutoFit/>
          </a:bodyPr>
          <a:lstStyle/>
          <a:p>
            <a:r>
              <a:rPr lang="en-US" altLang="zh-CN" sz="1600" dirty="0">
                <a:solidFill>
                  <a:schemeClr val="accent2">
                    <a:lumMod val="75000"/>
                  </a:schemeClr>
                </a:solidFill>
              </a:rPr>
              <a:t>    Bellman-Ford </a:t>
            </a:r>
            <a:r>
              <a:rPr lang="zh-CN" altLang="en-US" sz="1600" dirty="0">
                <a:solidFill>
                  <a:schemeClr val="accent2">
                    <a:lumMod val="75000"/>
                  </a:schemeClr>
                </a:solidFill>
              </a:rPr>
              <a:t>算法时间复杂度为 </a:t>
            </a:r>
            <a:r>
              <a:rPr lang="en-US" altLang="zh-CN" sz="1600" dirty="0">
                <a:solidFill>
                  <a:schemeClr val="accent2">
                    <a:lumMod val="75000"/>
                  </a:schemeClr>
                </a:solidFill>
              </a:rPr>
              <a:t>O (nm)</a:t>
            </a:r>
            <a:r>
              <a:rPr lang="zh-CN" altLang="en-US" sz="1600" dirty="0">
                <a:solidFill>
                  <a:schemeClr val="accent2">
                    <a:lumMod val="75000"/>
                  </a:schemeClr>
                </a:solidFill>
              </a:rPr>
              <a:t>，最多需要执行 </a:t>
            </a:r>
            <a:r>
              <a:rPr lang="en-US" altLang="zh-CN" sz="1600" dirty="0">
                <a:solidFill>
                  <a:schemeClr val="accent2">
                    <a:lumMod val="75000"/>
                  </a:schemeClr>
                </a:solidFill>
              </a:rPr>
              <a:t>n1 </a:t>
            </a:r>
            <a:r>
              <a:rPr lang="zh-CN" altLang="en-US" sz="1600" dirty="0">
                <a:solidFill>
                  <a:schemeClr val="accent2">
                    <a:lumMod val="75000"/>
                  </a:schemeClr>
                </a:solidFill>
              </a:rPr>
              <a:t>次循环，如果执行了</a:t>
            </a:r>
            <a:r>
              <a:rPr lang="en-US" altLang="zh-CN" sz="1600" dirty="0">
                <a:solidFill>
                  <a:schemeClr val="accent2">
                    <a:lumMod val="75000"/>
                  </a:schemeClr>
                </a:solidFill>
              </a:rPr>
              <a:t>n</a:t>
            </a:r>
            <a:r>
              <a:rPr lang="zh-CN" altLang="en-US" sz="1600" dirty="0">
                <a:solidFill>
                  <a:schemeClr val="accent2">
                    <a:lumMod val="75000"/>
                  </a:schemeClr>
                </a:solidFill>
              </a:rPr>
              <a:t>次循环，说明图中含有负圈</a:t>
            </a:r>
          </a:p>
          <a:p>
            <a:r>
              <a:rPr lang="zh-CN" altLang="en-US" sz="1600" dirty="0">
                <a:solidFill>
                  <a:schemeClr val="accent2">
                    <a:lumMod val="75000"/>
                  </a:schemeClr>
                </a:solidFill>
              </a:rPr>
              <a:t>    </a:t>
            </a:r>
            <a:r>
              <a:rPr lang="en-US" altLang="zh-CN" sz="1600" dirty="0">
                <a:solidFill>
                  <a:schemeClr val="accent2">
                    <a:lumMod val="75000"/>
                  </a:schemeClr>
                </a:solidFill>
              </a:rPr>
              <a:t>SPFA</a:t>
            </a:r>
            <a:r>
              <a:rPr lang="zh-CN" altLang="en-US" sz="1600" dirty="0">
                <a:solidFill>
                  <a:schemeClr val="accent2">
                    <a:lumMod val="75000"/>
                  </a:schemeClr>
                </a:solidFill>
              </a:rPr>
              <a:t>算法是为了改进</a:t>
            </a:r>
            <a:r>
              <a:rPr lang="en-US" altLang="zh-CN" sz="1600" dirty="0">
                <a:solidFill>
                  <a:schemeClr val="accent2">
                    <a:lumMod val="75000"/>
                  </a:schemeClr>
                </a:solidFill>
              </a:rPr>
              <a:t>Bellman-Ford</a:t>
            </a:r>
            <a:r>
              <a:rPr lang="zh-CN" altLang="en-US" sz="1600" dirty="0">
                <a:solidFill>
                  <a:schemeClr val="accent2">
                    <a:lumMod val="75000"/>
                  </a:schemeClr>
                </a:solidFill>
              </a:rPr>
              <a:t>算法的效率而提出来的，在最优的情况下，每个节点只入队一次，这时退化为广度优先搜索，在最坏情况下，每个节点都入队 </a:t>
            </a:r>
            <a:r>
              <a:rPr lang="en-US" altLang="zh-CN" sz="1600" dirty="0">
                <a:solidFill>
                  <a:schemeClr val="accent2">
                    <a:lumMod val="75000"/>
                  </a:schemeClr>
                </a:solidFill>
              </a:rPr>
              <a:t>n-1 </a:t>
            </a:r>
            <a:r>
              <a:rPr lang="zh-CN" altLang="en-US" sz="1600" dirty="0">
                <a:solidFill>
                  <a:schemeClr val="accent2">
                    <a:lumMod val="75000"/>
                  </a:schemeClr>
                </a:solidFill>
              </a:rPr>
              <a:t>次，此时 </a:t>
            </a:r>
            <a:r>
              <a:rPr lang="en-US" altLang="zh-CN" sz="1600" dirty="0">
                <a:solidFill>
                  <a:schemeClr val="accent2">
                    <a:lumMod val="75000"/>
                  </a:schemeClr>
                </a:solidFill>
              </a:rPr>
              <a:t>SPFA </a:t>
            </a:r>
            <a:r>
              <a:rPr lang="zh-CN" altLang="en-US" sz="1600" dirty="0">
                <a:solidFill>
                  <a:schemeClr val="accent2">
                    <a:lumMod val="75000"/>
                  </a:schemeClr>
                </a:solidFill>
              </a:rPr>
              <a:t>算法退化为 </a:t>
            </a:r>
            <a:r>
              <a:rPr lang="en-US" altLang="zh-CN" sz="1600" dirty="0">
                <a:solidFill>
                  <a:schemeClr val="accent2">
                    <a:lumMod val="75000"/>
                  </a:schemeClr>
                </a:solidFill>
              </a:rPr>
              <a:t>Bellman-Ford </a:t>
            </a:r>
            <a:r>
              <a:rPr lang="zh-CN" altLang="en-US" sz="1600" dirty="0">
                <a:solidFill>
                  <a:schemeClr val="accent2">
                    <a:lumMod val="75000"/>
                  </a:schemeClr>
                </a:solidFill>
              </a:rPr>
              <a:t>算法，时间复杂度为 </a:t>
            </a:r>
            <a:r>
              <a:rPr lang="en-US" altLang="zh-CN" sz="1600" dirty="0">
                <a:solidFill>
                  <a:schemeClr val="accent2">
                    <a:lumMod val="75000"/>
                  </a:schemeClr>
                </a:solidFill>
              </a:rPr>
              <a:t>O(nm)</a:t>
            </a:r>
            <a:r>
              <a:rPr lang="zh-CN" altLang="en-US" sz="1600" dirty="0">
                <a:solidFill>
                  <a:schemeClr val="accent2">
                    <a:lumMod val="75000"/>
                  </a:schemeClr>
                </a:solidFill>
              </a:rPr>
              <a:t>。如果某个节点的入队次数超过 </a:t>
            </a:r>
            <a:r>
              <a:rPr lang="en-US" altLang="zh-CN" sz="1600" dirty="0">
                <a:solidFill>
                  <a:schemeClr val="accent2">
                    <a:lumMod val="75000"/>
                  </a:schemeClr>
                </a:solidFill>
              </a:rPr>
              <a:t>n </a:t>
            </a:r>
            <a:r>
              <a:rPr lang="zh-CN" altLang="en-US" sz="1600" dirty="0">
                <a:solidFill>
                  <a:schemeClr val="accent2">
                    <a:lumMod val="75000"/>
                  </a:schemeClr>
                </a:solidFill>
              </a:rPr>
              <a:t>次，说明图中肯定含有负圈。</a:t>
            </a:r>
            <a:endParaRPr lang="en-US" altLang="zh-CN" sz="1600" dirty="0">
              <a:solidFill>
                <a:schemeClr val="accent2">
                  <a:lumMod val="75000"/>
                </a:schemeClr>
              </a:solidFill>
            </a:endParaRPr>
          </a:p>
          <a:p>
            <a:r>
              <a:rPr lang="en-US" altLang="zh-CN" sz="1600" dirty="0">
                <a:solidFill>
                  <a:schemeClr val="accent2">
                    <a:lumMod val="75000"/>
                  </a:schemeClr>
                </a:solidFill>
              </a:rPr>
              <a:t>      </a:t>
            </a:r>
            <a:r>
              <a:rPr lang="zh-CN" altLang="en-US" sz="1600" dirty="0">
                <a:solidFill>
                  <a:schemeClr val="accent2">
                    <a:lumMod val="75000"/>
                  </a:schemeClr>
                </a:solidFill>
              </a:rPr>
              <a:t>由于这两种算法均采用邻接表的方式存储边的信息，因此他们的空间复杂度均为 </a:t>
            </a:r>
            <a:r>
              <a:rPr lang="en-US" altLang="zh-CN" sz="1600" dirty="0">
                <a:solidFill>
                  <a:schemeClr val="accent2">
                    <a:lumMod val="75000"/>
                  </a:schemeClr>
                </a:solidFill>
              </a:rPr>
              <a:t>O(m)</a:t>
            </a:r>
            <a:r>
              <a:rPr lang="zh-CN" altLang="en-US" sz="1600" dirty="0">
                <a:solidFill>
                  <a:schemeClr val="accent2">
                    <a:lumMod val="75000"/>
                  </a:schemeClr>
                </a:solidFill>
              </a:rPr>
              <a:t>。它们都可以解决负权图问题，并能够判断图中是否含有负圈，都适用于稀疏图。</a:t>
            </a:r>
            <a:endParaRPr lang="en-US" altLang="zh-CN" sz="1600" dirty="0">
              <a:solidFill>
                <a:schemeClr val="accent2">
                  <a:lumMod val="75000"/>
                </a:schemeClr>
              </a:solidFill>
            </a:endParaRPr>
          </a:p>
          <a:p>
            <a:r>
              <a:rPr lang="en-US" altLang="zh-CN" sz="1600" dirty="0">
                <a:solidFill>
                  <a:schemeClr val="accent2">
                    <a:lumMod val="75000"/>
                  </a:schemeClr>
                </a:solidFill>
              </a:rPr>
              <a:t>       Bellman-Ford </a:t>
            </a:r>
            <a:r>
              <a:rPr lang="zh-CN" altLang="en-US" sz="1600" dirty="0">
                <a:solidFill>
                  <a:schemeClr val="accent2">
                    <a:lumMod val="75000"/>
                  </a:schemeClr>
                </a:solidFill>
              </a:rPr>
              <a:t>算法可解决的问题</a:t>
            </a:r>
            <a:r>
              <a:rPr lang="en-US" altLang="zh-CN" sz="1600" dirty="0">
                <a:solidFill>
                  <a:schemeClr val="accent2">
                    <a:lumMod val="75000"/>
                  </a:schemeClr>
                </a:solidFill>
              </a:rPr>
              <a:t>SPFA </a:t>
            </a:r>
            <a:r>
              <a:rPr lang="zh-CN" altLang="en-US" sz="1600" dirty="0">
                <a:solidFill>
                  <a:schemeClr val="accent2">
                    <a:lumMod val="75000"/>
                  </a:schemeClr>
                </a:solidFill>
              </a:rPr>
              <a:t>算法也都适用。因此，奥赛解题中更常用 </a:t>
            </a:r>
            <a:r>
              <a:rPr lang="en-US" altLang="zh-CN" sz="1600" dirty="0">
                <a:solidFill>
                  <a:schemeClr val="accent2">
                    <a:lumMod val="75000"/>
                  </a:schemeClr>
                </a:solidFill>
              </a:rPr>
              <a:t>SPFA </a:t>
            </a:r>
            <a:r>
              <a:rPr lang="zh-CN" altLang="en-US" sz="1600" dirty="0">
                <a:solidFill>
                  <a:schemeClr val="accent2">
                    <a:lumMod val="75000"/>
                  </a:schemeClr>
                </a:solidFill>
              </a:rPr>
              <a:t>算法。但是，</a:t>
            </a:r>
            <a:r>
              <a:rPr lang="en-US" altLang="zh-CN" sz="1600" dirty="0">
                <a:solidFill>
                  <a:schemeClr val="accent2">
                    <a:lumMod val="75000"/>
                  </a:schemeClr>
                </a:solidFill>
              </a:rPr>
              <a:t>Bellman-Ford</a:t>
            </a:r>
            <a:r>
              <a:rPr lang="zh-CN" altLang="en-US" sz="1600" dirty="0">
                <a:solidFill>
                  <a:schemeClr val="accent2">
                    <a:lumMod val="75000"/>
                  </a:schemeClr>
                </a:solidFill>
              </a:rPr>
              <a:t>算法思想精妙，是</a:t>
            </a:r>
            <a:r>
              <a:rPr lang="en-US" altLang="zh-CN" sz="1600" dirty="0">
                <a:solidFill>
                  <a:schemeClr val="accent2">
                    <a:lumMod val="75000"/>
                  </a:schemeClr>
                </a:solidFill>
              </a:rPr>
              <a:t>SPFA</a:t>
            </a:r>
            <a:r>
              <a:rPr lang="zh-CN" altLang="en-US" sz="1600" dirty="0">
                <a:solidFill>
                  <a:schemeClr val="accent2">
                    <a:lumMod val="75000"/>
                  </a:schemeClr>
                </a:solidFill>
              </a:rPr>
              <a:t>算法的前置知识，在学习中先理解 </a:t>
            </a:r>
            <a:r>
              <a:rPr lang="en-US" altLang="zh-CN" sz="1600" dirty="0">
                <a:solidFill>
                  <a:schemeClr val="accent2">
                    <a:lumMod val="75000"/>
                  </a:schemeClr>
                </a:solidFill>
              </a:rPr>
              <a:t>Bellman-Ford </a:t>
            </a:r>
            <a:r>
              <a:rPr lang="zh-CN" altLang="en-US" sz="1600" dirty="0">
                <a:solidFill>
                  <a:schemeClr val="accent2">
                    <a:lumMod val="75000"/>
                  </a:schemeClr>
                </a:solidFill>
              </a:rPr>
              <a:t>算法更有利于对 </a:t>
            </a:r>
            <a:r>
              <a:rPr lang="en-US" altLang="zh-CN" sz="1600" dirty="0">
                <a:solidFill>
                  <a:schemeClr val="accent2">
                    <a:lumMod val="75000"/>
                  </a:schemeClr>
                </a:solidFill>
              </a:rPr>
              <a:t>SPFA </a:t>
            </a:r>
            <a:r>
              <a:rPr lang="zh-CN" altLang="en-US" sz="1600" dirty="0">
                <a:solidFill>
                  <a:schemeClr val="accent2">
                    <a:lumMod val="75000"/>
                  </a:schemeClr>
                </a:solidFill>
              </a:rPr>
              <a:t>算法的理解和应用。</a:t>
            </a:r>
          </a:p>
        </p:txBody>
      </p:sp>
      <p:sp>
        <p:nvSpPr>
          <p:cNvPr id="5" name="文本框 4">
            <a:extLst>
              <a:ext uri="{FF2B5EF4-FFF2-40B4-BE49-F238E27FC236}">
                <a16:creationId xmlns:a16="http://schemas.microsoft.com/office/drawing/2014/main" id="{683660EB-C09A-62CA-EB3C-7DA42A466915}"/>
              </a:ext>
            </a:extLst>
          </p:cNvPr>
          <p:cNvSpPr txBox="1"/>
          <p:nvPr/>
        </p:nvSpPr>
        <p:spPr>
          <a:xfrm>
            <a:off x="1592796" y="400472"/>
            <a:ext cx="4572000" cy="461665"/>
          </a:xfrm>
          <a:prstGeom prst="rect">
            <a:avLst/>
          </a:prstGeom>
          <a:noFill/>
        </p:spPr>
        <p:txBody>
          <a:bodyPr wrap="square">
            <a:spAutoFit/>
          </a:bodyPr>
          <a:lstStyle/>
          <a:p>
            <a:r>
              <a:rPr lang="zh-CN" altLang="en-US" sz="2400" dirty="0">
                <a:solidFill>
                  <a:schemeClr val="accent2">
                    <a:lumMod val="75000"/>
                  </a:schemeClr>
                </a:solidFill>
              </a:rPr>
              <a:t>两种算法的联系和区别</a:t>
            </a:r>
          </a:p>
        </p:txBody>
      </p:sp>
      <p:pic>
        <p:nvPicPr>
          <p:cNvPr id="4" name="图片 3">
            <a:extLst>
              <a:ext uri="{FF2B5EF4-FFF2-40B4-BE49-F238E27FC236}">
                <a16:creationId xmlns:a16="http://schemas.microsoft.com/office/drawing/2014/main" id="{3D20DBCA-967F-44F7-8F09-D04235953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328018"/>
            <a:ext cx="628650" cy="704850"/>
          </a:xfrm>
          <a:prstGeom prst="rect">
            <a:avLst/>
          </a:prstGeom>
        </p:spPr>
      </p:pic>
    </p:spTree>
    <p:extLst>
      <p:ext uri="{BB962C8B-B14F-4D97-AF65-F5344CB8AC3E}">
        <p14:creationId xmlns:p14="http://schemas.microsoft.com/office/powerpoint/2010/main" val="308465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651BD1-4012-EFA4-3BDB-F59033D9C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椭圆 17"/>
          <p:cNvSpPr/>
          <p:nvPr/>
        </p:nvSpPr>
        <p:spPr>
          <a:xfrm>
            <a:off x="2555776" y="771550"/>
            <a:ext cx="3744416" cy="374441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2"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6" name="文本框 5">
            <a:extLst>
              <a:ext uri="{FF2B5EF4-FFF2-40B4-BE49-F238E27FC236}">
                <a16:creationId xmlns:a16="http://schemas.microsoft.com/office/drawing/2014/main" id="{C259B8F3-E6E4-16C9-B40C-E7789479FD8A}"/>
              </a:ext>
            </a:extLst>
          </p:cNvPr>
          <p:cNvSpPr txBox="1"/>
          <p:nvPr/>
        </p:nvSpPr>
        <p:spPr>
          <a:xfrm>
            <a:off x="2987824" y="2182093"/>
            <a:ext cx="3816424" cy="923330"/>
          </a:xfrm>
          <a:prstGeom prst="rect">
            <a:avLst/>
          </a:prstGeom>
          <a:noFill/>
        </p:spPr>
        <p:txBody>
          <a:bodyPr wrap="square">
            <a:spAutoFit/>
          </a:bodyPr>
          <a:lstStyle/>
          <a:p>
            <a:r>
              <a:rPr lang="en-US" altLang="zh-CN" sz="5400" dirty="0">
                <a:solidFill>
                  <a:schemeClr val="accent1"/>
                </a:solidFill>
              </a:rPr>
              <a:t>Floyd</a:t>
            </a:r>
            <a:r>
              <a:rPr lang="zh-CN" altLang="en-US" sz="5400" dirty="0">
                <a:solidFill>
                  <a:schemeClr val="accent1"/>
                </a:solidFill>
              </a:rPr>
              <a:t>算法</a:t>
            </a:r>
          </a:p>
        </p:txBody>
      </p:sp>
    </p:spTree>
    <p:extLst>
      <p:ext uri="{BB962C8B-B14F-4D97-AF65-F5344CB8AC3E}">
        <p14:creationId xmlns:p14="http://schemas.microsoft.com/office/powerpoint/2010/main" val="304861333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A5C9BD2-2E26-598E-C83F-59F3D3E0D127}"/>
              </a:ext>
            </a:extLst>
          </p:cNvPr>
          <p:cNvSpPr txBox="1"/>
          <p:nvPr/>
        </p:nvSpPr>
        <p:spPr>
          <a:xfrm>
            <a:off x="1736812" y="411510"/>
            <a:ext cx="5670376" cy="4278094"/>
          </a:xfrm>
          <a:prstGeom prst="rect">
            <a:avLst/>
          </a:prstGeom>
          <a:noFill/>
        </p:spPr>
        <p:txBody>
          <a:bodyPr wrap="square">
            <a:spAutoFit/>
          </a:bodyPr>
          <a:lstStyle/>
          <a:p>
            <a:r>
              <a:rPr lang="zh-CN" altLang="en-US" sz="2400" dirty="0">
                <a:solidFill>
                  <a:schemeClr val="accent2">
                    <a:lumMod val="75000"/>
                  </a:schemeClr>
                </a:solidFill>
              </a:rPr>
              <a:t>适用情况</a:t>
            </a:r>
            <a:endParaRPr lang="en-US" altLang="zh-CN" sz="2400" dirty="0">
              <a:solidFill>
                <a:schemeClr val="accent2">
                  <a:lumMod val="75000"/>
                </a:schemeClr>
              </a:solidFill>
            </a:endParaRPr>
          </a:p>
          <a:p>
            <a:endParaRPr lang="zh-CN" altLang="en-US" b="1" dirty="0">
              <a:solidFill>
                <a:schemeClr val="accent2">
                  <a:lumMod val="75000"/>
                </a:schemeClr>
              </a:solidFill>
            </a:endParaRPr>
          </a:p>
          <a:p>
            <a:r>
              <a:rPr lang="en-US" altLang="zh-CN" sz="1600" b="1" dirty="0">
                <a:solidFill>
                  <a:schemeClr val="accent2">
                    <a:lumMod val="75000"/>
                  </a:schemeClr>
                </a:solidFill>
              </a:rPr>
              <a:t>Bellman-Ford</a:t>
            </a:r>
            <a:r>
              <a:rPr lang="zh-CN" altLang="en-US" sz="1600" b="1" dirty="0">
                <a:solidFill>
                  <a:schemeClr val="accent2">
                    <a:lumMod val="75000"/>
                  </a:schemeClr>
                </a:solidFill>
              </a:rPr>
              <a:t>算法适用于一般图，包括带有负权边的图</a:t>
            </a:r>
            <a:r>
              <a:rPr lang="zh-CN" altLang="en-US" sz="1400" b="1" dirty="0">
                <a:solidFill>
                  <a:schemeClr val="accent2">
                    <a:lumMod val="75000"/>
                  </a:schemeClr>
                </a:solidFill>
              </a:rPr>
              <a:t>。</a:t>
            </a:r>
          </a:p>
          <a:p>
            <a:r>
              <a:rPr lang="en-US" altLang="zh-CN" sz="1400" b="1" dirty="0">
                <a:solidFill>
                  <a:schemeClr val="accent2">
                    <a:lumMod val="75000"/>
                  </a:schemeClr>
                </a:solidFill>
              </a:rPr>
              <a:t>      Bellman-Ford</a:t>
            </a:r>
            <a:r>
              <a:rPr lang="zh-CN" altLang="en-US" sz="1400" b="1" dirty="0">
                <a:solidFill>
                  <a:schemeClr val="accent2">
                    <a:lumMod val="75000"/>
                  </a:schemeClr>
                </a:solidFill>
              </a:rPr>
              <a:t>算法的基本思想是对所有边进行 </a:t>
            </a:r>
            <a:r>
              <a:rPr lang="en-US" altLang="zh-CN" sz="1400" b="1" dirty="0">
                <a:solidFill>
                  <a:schemeClr val="accent2">
                    <a:lumMod val="75000"/>
                  </a:schemeClr>
                </a:solidFill>
              </a:rPr>
              <a:t>V-1 </a:t>
            </a:r>
            <a:r>
              <a:rPr lang="zh-CN" altLang="en-US" sz="1400" b="1" dirty="0">
                <a:solidFill>
                  <a:schemeClr val="accent2">
                    <a:lumMod val="75000"/>
                  </a:schemeClr>
                </a:solidFill>
              </a:rPr>
              <a:t>次松弛操作，其中 </a:t>
            </a:r>
            <a:r>
              <a:rPr lang="en-US" altLang="zh-CN" sz="1400" b="1" dirty="0">
                <a:solidFill>
                  <a:schemeClr val="accent2">
                    <a:lumMod val="75000"/>
                  </a:schemeClr>
                </a:solidFill>
              </a:rPr>
              <a:t>V </a:t>
            </a:r>
            <a:r>
              <a:rPr lang="zh-CN" altLang="en-US" sz="1400" b="1" dirty="0">
                <a:solidFill>
                  <a:schemeClr val="accent2">
                    <a:lumMod val="75000"/>
                  </a:schemeClr>
                </a:solidFill>
              </a:rPr>
              <a:t>表示图中的顶点数。如果在第 </a:t>
            </a:r>
            <a:r>
              <a:rPr lang="en-US" altLang="zh-CN" sz="1400" b="1" dirty="0">
                <a:solidFill>
                  <a:schemeClr val="accent2">
                    <a:lumMod val="75000"/>
                  </a:schemeClr>
                </a:solidFill>
              </a:rPr>
              <a:t>V-1 </a:t>
            </a:r>
            <a:r>
              <a:rPr lang="zh-CN" altLang="en-US" sz="1400" b="1" dirty="0">
                <a:solidFill>
                  <a:schemeClr val="accent2">
                    <a:lumMod val="75000"/>
                  </a:schemeClr>
                </a:solidFill>
              </a:rPr>
              <a:t>次松弛操作后仍然存在长度更短的路径，说明图中存在负权环，因为对于任意一个环，经过它的长度可以不断减小，直到负无穷。因此，</a:t>
            </a:r>
            <a:r>
              <a:rPr lang="en-US" altLang="zh-CN" sz="1400" b="1" dirty="0">
                <a:solidFill>
                  <a:schemeClr val="accent2">
                    <a:lumMod val="75000"/>
                  </a:schemeClr>
                </a:solidFill>
              </a:rPr>
              <a:t>Bellman-Ford</a:t>
            </a:r>
            <a:r>
              <a:rPr lang="zh-CN" altLang="en-US" sz="1400" b="1" dirty="0">
                <a:solidFill>
                  <a:schemeClr val="accent2">
                    <a:lumMod val="75000"/>
                  </a:schemeClr>
                </a:solidFill>
              </a:rPr>
              <a:t>算法可以应用于带有负权边的图，但由于需要 </a:t>
            </a:r>
            <a:r>
              <a:rPr lang="en-US" altLang="zh-CN" sz="1400" b="1" dirty="0">
                <a:solidFill>
                  <a:schemeClr val="accent2">
                    <a:lumMod val="75000"/>
                  </a:schemeClr>
                </a:solidFill>
              </a:rPr>
              <a:t>V-1 </a:t>
            </a:r>
            <a:r>
              <a:rPr lang="zh-CN" altLang="en-US" sz="1400" b="1" dirty="0">
                <a:solidFill>
                  <a:schemeClr val="accent2">
                    <a:lumMod val="75000"/>
                  </a:schemeClr>
                </a:solidFill>
              </a:rPr>
              <a:t>次松弛操作，因此时间复杂度为 </a:t>
            </a:r>
            <a:r>
              <a:rPr lang="en-US" altLang="zh-CN" sz="1400" b="1" dirty="0">
                <a:solidFill>
                  <a:schemeClr val="accent2">
                    <a:lumMod val="75000"/>
                  </a:schemeClr>
                </a:solidFill>
              </a:rPr>
              <a:t>O(VE)</a:t>
            </a:r>
            <a:r>
              <a:rPr lang="zh-CN" altLang="en-US" sz="1400" b="1" dirty="0">
                <a:solidFill>
                  <a:schemeClr val="accent2">
                    <a:lumMod val="75000"/>
                  </a:schemeClr>
                </a:solidFill>
              </a:rPr>
              <a:t>。</a:t>
            </a:r>
          </a:p>
          <a:p>
            <a:endParaRPr lang="zh-CN" altLang="en-US" sz="1600" b="1" dirty="0">
              <a:solidFill>
                <a:schemeClr val="accent2">
                  <a:lumMod val="75000"/>
                </a:schemeClr>
              </a:solidFill>
            </a:endParaRPr>
          </a:p>
          <a:p>
            <a:r>
              <a:rPr lang="en-US" altLang="zh-CN" sz="1600" b="1" dirty="0">
                <a:solidFill>
                  <a:schemeClr val="accent2">
                    <a:lumMod val="75000"/>
                  </a:schemeClr>
                </a:solidFill>
              </a:rPr>
              <a:t>SPFA</a:t>
            </a:r>
            <a:r>
              <a:rPr lang="zh-CN" altLang="en-US" sz="1600" b="1" dirty="0">
                <a:solidFill>
                  <a:schemeClr val="accent2">
                    <a:lumMod val="75000"/>
                  </a:schemeClr>
                </a:solidFill>
              </a:rPr>
              <a:t>算法适用于稠密图或者存在正权边的图。</a:t>
            </a:r>
          </a:p>
          <a:p>
            <a:r>
              <a:rPr lang="en-US" altLang="zh-CN" sz="1400" b="1" dirty="0">
                <a:solidFill>
                  <a:schemeClr val="accent2">
                    <a:lumMod val="75000"/>
                  </a:schemeClr>
                </a:solidFill>
              </a:rPr>
              <a:t>       SPFA</a:t>
            </a:r>
            <a:r>
              <a:rPr lang="zh-CN" altLang="en-US" sz="1400" b="1" dirty="0">
                <a:solidFill>
                  <a:schemeClr val="accent2">
                    <a:lumMod val="75000"/>
                  </a:schemeClr>
                </a:solidFill>
              </a:rPr>
              <a:t>算法（</a:t>
            </a:r>
            <a:r>
              <a:rPr lang="en-US" altLang="zh-CN" sz="1400" b="1" dirty="0">
                <a:solidFill>
                  <a:schemeClr val="accent2">
                    <a:lumMod val="75000"/>
                  </a:schemeClr>
                </a:solidFill>
              </a:rPr>
              <a:t>Shortest Path Faster Algorithm</a:t>
            </a:r>
            <a:r>
              <a:rPr lang="zh-CN" altLang="en-US" sz="1400" b="1" dirty="0">
                <a:solidFill>
                  <a:schemeClr val="accent2">
                    <a:lumMod val="75000"/>
                  </a:schemeClr>
                </a:solidFill>
              </a:rPr>
              <a:t>）的基本思想是利用队列进行顶点松弛操作，即从源点扩散更新到其他顶点时，如果当前顶点的最短路径估计值发生改变，则将其入队，直到队列为空。</a:t>
            </a:r>
            <a:r>
              <a:rPr lang="en-US" altLang="zh-CN" sz="1400" b="1" dirty="0">
                <a:solidFill>
                  <a:schemeClr val="accent2">
                    <a:lumMod val="75000"/>
                  </a:schemeClr>
                </a:solidFill>
              </a:rPr>
              <a:t>SPFA</a:t>
            </a:r>
            <a:r>
              <a:rPr lang="zh-CN" altLang="en-US" sz="1400" b="1" dirty="0">
                <a:solidFill>
                  <a:schemeClr val="accent2">
                    <a:lumMod val="75000"/>
                  </a:schemeClr>
                </a:solidFill>
              </a:rPr>
              <a:t>算法的优点在于它对于一般的图可以处理的比较快，不需要像</a:t>
            </a:r>
            <a:r>
              <a:rPr lang="en-US" altLang="zh-CN" sz="1400" b="1" dirty="0">
                <a:solidFill>
                  <a:schemeClr val="accent2">
                    <a:lumMod val="75000"/>
                  </a:schemeClr>
                </a:solidFill>
              </a:rPr>
              <a:t>Bellman-Ford</a:t>
            </a:r>
            <a:r>
              <a:rPr lang="zh-CN" altLang="en-US" sz="1400" b="1" dirty="0">
                <a:solidFill>
                  <a:schemeClr val="accent2">
                    <a:lumMod val="75000"/>
                  </a:schemeClr>
                </a:solidFill>
              </a:rPr>
              <a:t>算法那样对所有边进行松弛操作，但是由于它使用的是队列，当图的分支比较多时，队列的增长速度过快，可能会降低算法效率。因此，</a:t>
            </a:r>
            <a:r>
              <a:rPr lang="en-US" altLang="zh-CN" sz="1400" b="1" dirty="0">
                <a:solidFill>
                  <a:schemeClr val="accent2">
                    <a:lumMod val="75000"/>
                  </a:schemeClr>
                </a:solidFill>
              </a:rPr>
              <a:t>SPFA</a:t>
            </a:r>
            <a:r>
              <a:rPr lang="zh-CN" altLang="en-US" sz="1400" b="1" dirty="0">
                <a:solidFill>
                  <a:schemeClr val="accent2">
                    <a:lumMod val="75000"/>
                  </a:schemeClr>
                </a:solidFill>
              </a:rPr>
              <a:t>算法适用于稠密图或者存在正权边的图。</a:t>
            </a:r>
          </a:p>
        </p:txBody>
      </p:sp>
      <p:pic>
        <p:nvPicPr>
          <p:cNvPr id="4" name="图片 3">
            <a:extLst>
              <a:ext uri="{FF2B5EF4-FFF2-40B4-BE49-F238E27FC236}">
                <a16:creationId xmlns:a16="http://schemas.microsoft.com/office/drawing/2014/main" id="{63D7CE9F-666E-45AA-8ECF-B7729AC89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376" y="39119"/>
            <a:ext cx="1187624" cy="744781"/>
          </a:xfrm>
          <a:prstGeom prst="rect">
            <a:avLst/>
          </a:prstGeom>
        </p:spPr>
      </p:pic>
    </p:spTree>
    <p:extLst>
      <p:ext uri="{BB962C8B-B14F-4D97-AF65-F5344CB8AC3E}">
        <p14:creationId xmlns:p14="http://schemas.microsoft.com/office/powerpoint/2010/main" val="3681788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461960" y="1637035"/>
            <a:ext cx="2199151" cy="2197203"/>
            <a:chOff x="0" y="0"/>
            <a:chExt cx="6753151" cy="6746917"/>
          </a:xfrm>
          <a:effectLst/>
        </p:grpSpPr>
        <p:sp>
          <p:nvSpPr>
            <p:cNvPr id="33794" name="AutoShape 2"/>
            <p:cNvSpPr>
              <a:spLocks/>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a:lnSpc>
                  <a:spcPct val="120000"/>
                </a:lnSpc>
              </a:pPr>
              <a:endParaRPr lang="zh-CN" altLang="en-US" sz="1100" dirty="0">
                <a:cs typeface="+mn-ea"/>
                <a:sym typeface="+mn-lt"/>
              </a:endParaRPr>
            </a:p>
          </p:txBody>
        </p:sp>
        <p:sp>
          <p:nvSpPr>
            <p:cNvPr id="33795" name="AutoShape 3"/>
            <p:cNvSpPr>
              <a:spLocks/>
            </p:cNvSpPr>
            <p:nvPr/>
          </p:nvSpPr>
          <p:spPr bwMode="auto">
            <a:xfrm>
              <a:off x="244472" y="255591"/>
              <a:ext cx="6251505" cy="6251614"/>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100" dirty="0">
                <a:cs typeface="+mn-ea"/>
                <a:sym typeface="+mn-lt"/>
              </a:endParaRPr>
            </a:p>
          </p:txBody>
        </p:sp>
        <p:sp>
          <p:nvSpPr>
            <p:cNvPr id="33796" name="Line 4"/>
            <p:cNvSpPr>
              <a:spLocks noChangeShapeType="1"/>
            </p:cNvSpPr>
            <p:nvPr/>
          </p:nvSpPr>
          <p:spPr bwMode="auto">
            <a:xfrm flipH="1">
              <a:off x="5526027" y="346077"/>
              <a:ext cx="871527" cy="871543"/>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48882">
                <a:defRPr/>
              </a:pPr>
              <a:endParaRPr lang="es-ES" sz="400" dirty="0">
                <a:solidFill>
                  <a:srgbClr val="000000"/>
                </a:solidFill>
                <a:cs typeface="+mn-ea"/>
                <a:sym typeface="+mn-lt"/>
              </a:endParaRPr>
            </a:p>
          </p:txBody>
        </p:sp>
      </p:grpSp>
      <p:grpSp>
        <p:nvGrpSpPr>
          <p:cNvPr id="4" name="Group 9"/>
          <p:cNvGrpSpPr>
            <a:grpSpLocks/>
          </p:cNvGrpSpPr>
          <p:nvPr/>
        </p:nvGrpSpPr>
        <p:grpSpPr bwMode="auto">
          <a:xfrm>
            <a:off x="3780926" y="1960670"/>
            <a:ext cx="1876567" cy="1955770"/>
            <a:chOff x="0" y="0"/>
            <a:chExt cx="5763342" cy="6005116"/>
          </a:xfrm>
          <a:effectLst/>
        </p:grpSpPr>
        <p:sp>
          <p:nvSpPr>
            <p:cNvPr id="33802" name="AutoShape 10"/>
            <p:cNvSpPr>
              <a:spLocks/>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a:lnSpc>
                  <a:spcPct val="120000"/>
                </a:lnSpc>
              </a:pPr>
              <a:endParaRPr lang="zh-CN" altLang="en-US" sz="1100" dirty="0">
                <a:cs typeface="+mn-ea"/>
                <a:sym typeface="+mn-lt"/>
              </a:endParaRPr>
            </a:p>
          </p:txBody>
        </p:sp>
        <p:sp>
          <p:nvSpPr>
            <p:cNvPr id="33803" name="AutoShape 11"/>
            <p:cNvSpPr>
              <a:spLocks/>
            </p:cNvSpPr>
            <p:nvPr/>
          </p:nvSpPr>
          <p:spPr bwMode="auto">
            <a:xfrm>
              <a:off x="180998" y="225410"/>
              <a:ext cx="4382045" cy="4382798"/>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100" dirty="0">
                <a:cs typeface="+mn-ea"/>
                <a:sym typeface="+mn-lt"/>
              </a:endParaRPr>
            </a:p>
          </p:txBody>
        </p:sp>
        <p:sp>
          <p:nvSpPr>
            <p:cNvPr id="33804" name="Line 12"/>
            <p:cNvSpPr>
              <a:spLocks noChangeShapeType="1"/>
            </p:cNvSpPr>
            <p:nvPr/>
          </p:nvSpPr>
          <p:spPr bwMode="auto">
            <a:xfrm flipH="1" flipV="1">
              <a:off x="3735852" y="4101829"/>
              <a:ext cx="1579760" cy="1406432"/>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48882">
                <a:defRPr/>
              </a:pPr>
              <a:endParaRPr lang="es-ES" sz="400" dirty="0">
                <a:solidFill>
                  <a:srgbClr val="000000"/>
                </a:solidFill>
                <a:cs typeface="+mn-ea"/>
                <a:sym typeface="+mn-lt"/>
              </a:endParaRPr>
            </a:p>
          </p:txBody>
        </p:sp>
      </p:grpSp>
      <p:grpSp>
        <p:nvGrpSpPr>
          <p:cNvPr id="5" name="Group 13"/>
          <p:cNvGrpSpPr>
            <a:grpSpLocks/>
          </p:cNvGrpSpPr>
          <p:nvPr/>
        </p:nvGrpSpPr>
        <p:grpSpPr bwMode="auto">
          <a:xfrm>
            <a:off x="3472817" y="2110079"/>
            <a:ext cx="1745776" cy="1805326"/>
            <a:chOff x="0" y="0"/>
            <a:chExt cx="5362063" cy="5542360"/>
          </a:xfrm>
          <a:effectLst/>
        </p:grpSpPr>
        <p:sp>
          <p:nvSpPr>
            <p:cNvPr id="33806" name="AutoShape 14"/>
            <p:cNvSpPr>
              <a:spLocks/>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solidFill>
              <a:schemeClr val="accent4">
                <a:lumMod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a:lnSpc>
                  <a:spcPct val="120000"/>
                </a:lnSpc>
              </a:pPr>
              <a:endParaRPr lang="zh-CN" altLang="en-US" sz="1100" dirty="0">
                <a:cs typeface="+mn-ea"/>
                <a:sym typeface="+mn-lt"/>
              </a:endParaRPr>
            </a:p>
          </p:txBody>
        </p:sp>
        <p:sp>
          <p:nvSpPr>
            <p:cNvPr id="33807" name="AutoShape 15"/>
            <p:cNvSpPr>
              <a:spLocks/>
            </p:cNvSpPr>
            <p:nvPr/>
          </p:nvSpPr>
          <p:spPr bwMode="auto">
            <a:xfrm>
              <a:off x="1611636" y="193632"/>
              <a:ext cx="3536074" cy="3536191"/>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lumMod val="60000"/>
                <a:lumOff val="4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100" dirty="0">
                <a:cs typeface="+mn-ea"/>
                <a:sym typeface="+mn-lt"/>
              </a:endParaRPr>
            </a:p>
          </p:txBody>
        </p:sp>
        <p:sp>
          <p:nvSpPr>
            <p:cNvPr id="33808" name="Line 16"/>
            <p:cNvSpPr>
              <a:spLocks noChangeShapeType="1"/>
            </p:cNvSpPr>
            <p:nvPr/>
          </p:nvSpPr>
          <p:spPr bwMode="auto">
            <a:xfrm flipV="1">
              <a:off x="369961" y="3271135"/>
              <a:ext cx="1906971" cy="1906179"/>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48882">
                <a:defRPr/>
              </a:pPr>
              <a:endParaRPr lang="es-ES" sz="400" dirty="0">
                <a:solidFill>
                  <a:srgbClr val="000000"/>
                </a:solidFill>
                <a:cs typeface="+mn-ea"/>
                <a:sym typeface="+mn-lt"/>
              </a:endParaRPr>
            </a:p>
          </p:txBody>
        </p:sp>
      </p:grpSp>
      <p:grpSp>
        <p:nvGrpSpPr>
          <p:cNvPr id="7" name="Group 21"/>
          <p:cNvGrpSpPr>
            <a:grpSpLocks/>
          </p:cNvGrpSpPr>
          <p:nvPr/>
        </p:nvGrpSpPr>
        <p:grpSpPr bwMode="auto">
          <a:xfrm>
            <a:off x="3472300" y="1634449"/>
            <a:ext cx="1443871" cy="1455841"/>
            <a:chOff x="0" y="0"/>
            <a:chExt cx="4433297" cy="4470884"/>
          </a:xfrm>
          <a:solidFill>
            <a:schemeClr val="accent2">
              <a:lumMod val="60000"/>
              <a:lumOff val="40000"/>
            </a:schemeClr>
          </a:solidFill>
          <a:effectLst/>
        </p:grpSpPr>
        <p:sp>
          <p:nvSpPr>
            <p:cNvPr id="33814" name="AutoShape 22"/>
            <p:cNvSpPr>
              <a:spLocks/>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grpFill/>
            <a:ln w="12700" cap="flat" cmpd="sng">
              <a:solidFill>
                <a:schemeClr val="accent3">
                  <a:lumMod val="60000"/>
                  <a:lumOff val="40000"/>
                </a:schemeClr>
              </a:solidFill>
              <a:prstDash val="solid"/>
              <a:miter lim="0"/>
              <a:headEnd/>
              <a:tailEnd/>
            </a:ln>
            <a:effectLst/>
          </p:spPr>
          <p:txBody>
            <a:bodyPr lIns="20936" tIns="20936" rIns="20936" bIns="20936"/>
            <a:lstStyle/>
            <a:p>
              <a:pPr>
                <a:lnSpc>
                  <a:spcPct val="120000"/>
                </a:lnSpc>
              </a:pPr>
              <a:endParaRPr lang="zh-CN" altLang="en-US" sz="1100" dirty="0">
                <a:cs typeface="+mn-ea"/>
                <a:sym typeface="+mn-lt"/>
              </a:endParaRPr>
            </a:p>
          </p:txBody>
        </p:sp>
        <p:sp>
          <p:nvSpPr>
            <p:cNvPr id="33815" name="AutoShape 23"/>
            <p:cNvSpPr>
              <a:spLocks/>
            </p:cNvSpPr>
            <p:nvPr/>
          </p:nvSpPr>
          <p:spPr bwMode="auto">
            <a:xfrm>
              <a:off x="2771406" y="2835582"/>
              <a:ext cx="1196815" cy="1197105"/>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w="12700" cap="flat" cmpd="sng">
              <a:solidFill>
                <a:schemeClr val="accent3">
                  <a:lumMod val="60000"/>
                  <a:lumOff val="40000"/>
                </a:schemeClr>
              </a:solidFill>
              <a:prstDash val="solid"/>
              <a:miter lim="0"/>
              <a:headEnd/>
              <a:tailEnd/>
            </a:ln>
            <a:effectLst/>
          </p:spPr>
          <p:txBody>
            <a:bodyPr lIns="0" tIns="0" rIns="0" bIns="0" anchor="ctr"/>
            <a:lstStyle/>
            <a:p>
              <a:pPr>
                <a:lnSpc>
                  <a:spcPct val="120000"/>
                </a:lnSpc>
              </a:pPr>
              <a:endParaRPr lang="zh-CN" altLang="en-US" sz="1100" dirty="0">
                <a:cs typeface="+mn-ea"/>
                <a:sym typeface="+mn-lt"/>
              </a:endParaRPr>
            </a:p>
          </p:txBody>
        </p:sp>
        <p:sp>
          <p:nvSpPr>
            <p:cNvPr id="33816" name="Line 24"/>
            <p:cNvSpPr>
              <a:spLocks noChangeShapeType="1"/>
            </p:cNvSpPr>
            <p:nvPr/>
          </p:nvSpPr>
          <p:spPr bwMode="auto">
            <a:xfrm flipH="1" flipV="1">
              <a:off x="430156" y="446134"/>
              <a:ext cx="2963466" cy="2962597"/>
            </a:xfrm>
            <a:prstGeom prst="line">
              <a:avLst/>
            </a:prstGeom>
            <a:grpFill/>
            <a:ln w="63500" cap="flat" cmpd="sng">
              <a:solidFill>
                <a:schemeClr val="accent3">
                  <a:lumMod val="60000"/>
                  <a:lumOff val="40000"/>
                </a:schemeClr>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48882">
                <a:defRPr/>
              </a:pPr>
              <a:endParaRPr lang="es-ES" sz="400" dirty="0">
                <a:solidFill>
                  <a:srgbClr val="000000"/>
                </a:solidFill>
                <a:cs typeface="+mn-ea"/>
                <a:sym typeface="+mn-lt"/>
              </a:endParaRPr>
            </a:p>
          </p:txBody>
        </p:sp>
      </p:grpSp>
      <p:sp>
        <p:nvSpPr>
          <p:cNvPr id="33823" name="AutoShape 31"/>
          <p:cNvSpPr>
            <a:spLocks/>
          </p:cNvSpPr>
          <p:nvPr/>
        </p:nvSpPr>
        <p:spPr bwMode="auto">
          <a:xfrm>
            <a:off x="5829123" y="1658748"/>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headEnd/>
            <a:tailEnd/>
          </a:ln>
          <a:effectLst/>
        </p:spPr>
        <p:txBody>
          <a:bodyPr lIns="0" tIns="0" rIns="0" bIns="0" anchor="ctr"/>
          <a:lstStyle/>
          <a:p>
            <a:pPr defTabSz="190238">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29" name="AutoShape 37"/>
          <p:cNvSpPr>
            <a:spLocks/>
          </p:cNvSpPr>
          <p:nvPr/>
        </p:nvSpPr>
        <p:spPr bwMode="auto">
          <a:xfrm>
            <a:off x="5721079" y="3683277"/>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headEnd/>
            <a:tailEnd/>
          </a:ln>
          <a:effectLst/>
        </p:spPr>
        <p:txBody>
          <a:bodyPr lIns="0" tIns="0" rIns="0" bIns="0" anchor="ctr"/>
          <a:lstStyle/>
          <a:p>
            <a:pPr defTabSz="190238">
              <a:lnSpc>
                <a:spcPct val="120000"/>
              </a:lnSpc>
              <a:defRPr/>
            </a:pPr>
            <a:endParaRPr lang="es-ES" sz="1300" dirty="0">
              <a:solidFill>
                <a:srgbClr val="F1F2F1"/>
              </a:solidFill>
              <a:effectLst>
                <a:outerShdw blurRad="38100" dist="38100" dir="2700000" algn="tl">
                  <a:srgbClr val="000000"/>
                </a:outerShdw>
              </a:effectLst>
              <a:cs typeface="+mn-ea"/>
              <a:sym typeface="+mn-lt"/>
            </a:endParaRPr>
          </a:p>
        </p:txBody>
      </p:sp>
      <p:sp>
        <p:nvSpPr>
          <p:cNvPr id="33832" name="AutoShape 40"/>
          <p:cNvSpPr>
            <a:spLocks/>
          </p:cNvSpPr>
          <p:nvPr/>
        </p:nvSpPr>
        <p:spPr bwMode="auto">
          <a:xfrm>
            <a:off x="3203998" y="3723602"/>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headEnd/>
            <a:tailEnd/>
          </a:ln>
          <a:effectLst/>
        </p:spPr>
        <p:txBody>
          <a:bodyPr lIns="0" tIns="0" rIns="0" bIns="0" anchor="ctr"/>
          <a:lstStyle/>
          <a:p>
            <a:pPr defTabSz="190238">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38" name="AutoShape 46"/>
          <p:cNvSpPr>
            <a:spLocks/>
          </p:cNvSpPr>
          <p:nvPr/>
        </p:nvSpPr>
        <p:spPr bwMode="auto">
          <a:xfrm>
            <a:off x="3207099" y="1662884"/>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headEnd/>
            <a:tailEnd/>
          </a:ln>
          <a:effectLst/>
        </p:spPr>
        <p:txBody>
          <a:bodyPr lIns="0" tIns="0" rIns="0" bIns="0" anchor="ctr"/>
          <a:lstStyle/>
          <a:p>
            <a:pPr defTabSz="190238">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12" name="文本框 11">
            <a:extLst>
              <a:ext uri="{FF2B5EF4-FFF2-40B4-BE49-F238E27FC236}">
                <a16:creationId xmlns:a16="http://schemas.microsoft.com/office/drawing/2014/main" id="{1B8A69F5-E342-7A5C-4502-B4DD21EF707A}"/>
              </a:ext>
            </a:extLst>
          </p:cNvPr>
          <p:cNvSpPr txBox="1"/>
          <p:nvPr/>
        </p:nvSpPr>
        <p:spPr>
          <a:xfrm>
            <a:off x="611560" y="843558"/>
            <a:ext cx="2587010" cy="3447098"/>
          </a:xfrm>
          <a:prstGeom prst="rect">
            <a:avLst/>
          </a:prstGeom>
          <a:noFill/>
        </p:spPr>
        <p:txBody>
          <a:bodyPr wrap="square">
            <a:spAutoFit/>
          </a:bodyPr>
          <a:lstStyle/>
          <a:p>
            <a:r>
              <a:rPr lang="zh-CN" altLang="en-US" sz="2000" dirty="0">
                <a:solidFill>
                  <a:schemeClr val="accent2">
                    <a:lumMod val="75000"/>
                  </a:schemeClr>
                </a:solidFill>
              </a:rPr>
              <a:t>贝尔曼</a:t>
            </a:r>
            <a:r>
              <a:rPr lang="en-US" altLang="zh-CN" sz="2000" dirty="0">
                <a:solidFill>
                  <a:schemeClr val="accent2">
                    <a:lumMod val="75000"/>
                  </a:schemeClr>
                </a:solidFill>
              </a:rPr>
              <a:t>-</a:t>
            </a:r>
            <a:r>
              <a:rPr lang="zh-CN" altLang="en-US" sz="2000" dirty="0">
                <a:solidFill>
                  <a:schemeClr val="accent2">
                    <a:lumMod val="75000"/>
                  </a:schemeClr>
                </a:solidFill>
              </a:rPr>
              <a:t>福德算法优点</a:t>
            </a:r>
            <a:endParaRPr lang="en-US" altLang="zh-CN" sz="2000" dirty="0">
              <a:solidFill>
                <a:schemeClr val="accent2">
                  <a:lumMod val="75000"/>
                </a:schemeClr>
              </a:solidFill>
            </a:endParaRPr>
          </a:p>
          <a:p>
            <a:endParaRPr lang="zh-CN" altLang="en-US" dirty="0">
              <a:solidFill>
                <a:schemeClr val="accent2">
                  <a:lumMod val="75000"/>
                </a:schemeClr>
              </a:solidFill>
            </a:endParaRPr>
          </a:p>
          <a:p>
            <a:r>
              <a:rPr lang="en-US" altLang="zh-CN" dirty="0">
                <a:solidFill>
                  <a:schemeClr val="accent2">
                    <a:lumMod val="75000"/>
                  </a:schemeClr>
                </a:solidFill>
              </a:rPr>
              <a:t>1.</a:t>
            </a:r>
            <a:r>
              <a:rPr lang="zh-CN" altLang="en-US" dirty="0">
                <a:solidFill>
                  <a:schemeClr val="accent2">
                    <a:lumMod val="75000"/>
                  </a:schemeClr>
                </a:solidFill>
              </a:rPr>
              <a:t>可以处理负权边的图，而</a:t>
            </a:r>
            <a:r>
              <a:rPr lang="en-US" altLang="zh-CN" dirty="0">
                <a:solidFill>
                  <a:schemeClr val="accent2">
                    <a:lumMod val="75000"/>
                  </a:schemeClr>
                </a:solidFill>
              </a:rPr>
              <a:t>Dijkstra</a:t>
            </a:r>
            <a:r>
              <a:rPr lang="zh-CN" altLang="en-US" dirty="0">
                <a:solidFill>
                  <a:schemeClr val="accent2">
                    <a:lumMod val="75000"/>
                  </a:schemeClr>
                </a:solidFill>
              </a:rPr>
              <a:t>算法却不行。</a:t>
            </a:r>
            <a:endParaRPr lang="en-US" altLang="zh-CN" dirty="0">
              <a:solidFill>
                <a:schemeClr val="accent2">
                  <a:lumMod val="75000"/>
                </a:schemeClr>
              </a:solidFill>
            </a:endParaRPr>
          </a:p>
          <a:p>
            <a:endParaRPr lang="en-US" altLang="zh-CN" dirty="0">
              <a:solidFill>
                <a:schemeClr val="accent2">
                  <a:lumMod val="75000"/>
                </a:schemeClr>
              </a:solidFill>
            </a:endParaRPr>
          </a:p>
          <a:p>
            <a:endParaRPr lang="en-US" altLang="zh-CN" dirty="0">
              <a:solidFill>
                <a:schemeClr val="accent2">
                  <a:lumMod val="75000"/>
                </a:schemeClr>
              </a:solidFill>
            </a:endParaRPr>
          </a:p>
          <a:p>
            <a:endParaRPr lang="en-US" altLang="zh-CN" dirty="0">
              <a:solidFill>
                <a:schemeClr val="accent2">
                  <a:lumMod val="75000"/>
                </a:schemeClr>
              </a:solidFill>
            </a:endParaRPr>
          </a:p>
          <a:p>
            <a:endParaRPr lang="en-US" altLang="zh-CN" dirty="0">
              <a:solidFill>
                <a:schemeClr val="accent2">
                  <a:lumMod val="75000"/>
                </a:schemeClr>
              </a:solidFill>
            </a:endParaRPr>
          </a:p>
          <a:p>
            <a:endParaRPr lang="zh-CN" altLang="en-US" dirty="0">
              <a:solidFill>
                <a:schemeClr val="accent2">
                  <a:lumMod val="75000"/>
                </a:schemeClr>
              </a:solidFill>
            </a:endParaRPr>
          </a:p>
          <a:p>
            <a:r>
              <a:rPr lang="en-US" altLang="zh-CN" dirty="0">
                <a:solidFill>
                  <a:schemeClr val="accent2">
                    <a:lumMod val="75000"/>
                  </a:schemeClr>
                </a:solidFill>
              </a:rPr>
              <a:t>2.</a:t>
            </a:r>
            <a:r>
              <a:rPr lang="zh-CN" altLang="en-US" dirty="0">
                <a:solidFill>
                  <a:schemeClr val="accent2">
                    <a:lumMod val="75000"/>
                  </a:schemeClr>
                </a:solidFill>
              </a:rPr>
              <a:t>在有些情况下比</a:t>
            </a:r>
            <a:r>
              <a:rPr lang="en-US" altLang="zh-CN" dirty="0">
                <a:solidFill>
                  <a:schemeClr val="accent2">
                    <a:lumMod val="75000"/>
                  </a:schemeClr>
                </a:solidFill>
              </a:rPr>
              <a:t>Dijkstra</a:t>
            </a:r>
            <a:r>
              <a:rPr lang="zh-CN" altLang="en-US" dirty="0">
                <a:solidFill>
                  <a:schemeClr val="accent2">
                    <a:lumMod val="75000"/>
                  </a:schemeClr>
                </a:solidFill>
              </a:rPr>
              <a:t>算法更快，如边权值随机分布的图。</a:t>
            </a:r>
          </a:p>
        </p:txBody>
      </p:sp>
      <p:sp>
        <p:nvSpPr>
          <p:cNvPr id="14" name="文本框 13">
            <a:extLst>
              <a:ext uri="{FF2B5EF4-FFF2-40B4-BE49-F238E27FC236}">
                <a16:creationId xmlns:a16="http://schemas.microsoft.com/office/drawing/2014/main" id="{31C3A86B-4022-1529-EE8E-E91C2A133A60}"/>
              </a:ext>
            </a:extLst>
          </p:cNvPr>
          <p:cNvSpPr txBox="1"/>
          <p:nvPr/>
        </p:nvSpPr>
        <p:spPr>
          <a:xfrm>
            <a:off x="6029704" y="846748"/>
            <a:ext cx="2914621" cy="3385542"/>
          </a:xfrm>
          <a:prstGeom prst="rect">
            <a:avLst/>
          </a:prstGeom>
          <a:noFill/>
        </p:spPr>
        <p:txBody>
          <a:bodyPr wrap="square">
            <a:spAutoFit/>
          </a:bodyPr>
          <a:lstStyle/>
          <a:p>
            <a:r>
              <a:rPr lang="zh-CN" altLang="en-US" sz="2000" dirty="0">
                <a:solidFill>
                  <a:schemeClr val="accent2">
                    <a:lumMod val="75000"/>
                  </a:schemeClr>
                </a:solidFill>
              </a:rPr>
              <a:t>贝尔曼</a:t>
            </a:r>
            <a:r>
              <a:rPr lang="en-US" altLang="zh-CN" sz="2000" dirty="0">
                <a:solidFill>
                  <a:schemeClr val="accent2">
                    <a:lumMod val="75000"/>
                  </a:schemeClr>
                </a:solidFill>
              </a:rPr>
              <a:t>-</a:t>
            </a:r>
            <a:r>
              <a:rPr lang="zh-CN" altLang="en-US" sz="2000" dirty="0">
                <a:solidFill>
                  <a:schemeClr val="accent2">
                    <a:lumMod val="75000"/>
                  </a:schemeClr>
                </a:solidFill>
              </a:rPr>
              <a:t>福德算法的缺点</a:t>
            </a:r>
            <a:endParaRPr lang="en-US" altLang="zh-CN" sz="2000" dirty="0">
              <a:solidFill>
                <a:schemeClr val="accent2">
                  <a:lumMod val="75000"/>
                </a:schemeClr>
              </a:solidFill>
            </a:endParaRPr>
          </a:p>
          <a:p>
            <a:endParaRPr lang="en-US" altLang="zh-CN" sz="1400" dirty="0">
              <a:solidFill>
                <a:schemeClr val="accent2">
                  <a:lumMod val="75000"/>
                </a:schemeClr>
              </a:solidFill>
            </a:endParaRPr>
          </a:p>
          <a:p>
            <a:r>
              <a:rPr lang="en-US" altLang="zh-CN" b="1" dirty="0">
                <a:solidFill>
                  <a:schemeClr val="accent2">
                    <a:lumMod val="75000"/>
                  </a:schemeClr>
                </a:solidFill>
              </a:rPr>
              <a:t>1.</a:t>
            </a:r>
            <a:r>
              <a:rPr lang="zh-CN" altLang="en-US" b="1" dirty="0">
                <a:solidFill>
                  <a:schemeClr val="accent2">
                    <a:lumMod val="75000"/>
                  </a:schemeClr>
                </a:solidFill>
              </a:rPr>
              <a:t>最坏情况下的时间复杂度为</a:t>
            </a:r>
            <a:r>
              <a:rPr lang="en-US" altLang="zh-CN" b="1" dirty="0">
                <a:solidFill>
                  <a:schemeClr val="accent2">
                    <a:lumMod val="75000"/>
                  </a:schemeClr>
                </a:solidFill>
              </a:rPr>
              <a:t>O(VE)</a:t>
            </a:r>
            <a:r>
              <a:rPr lang="zh-CN" altLang="en-US" b="1" dirty="0">
                <a:solidFill>
                  <a:schemeClr val="accent2">
                    <a:lumMod val="75000"/>
                  </a:schemeClr>
                </a:solidFill>
              </a:rPr>
              <a:t>，其中</a:t>
            </a:r>
            <a:r>
              <a:rPr lang="en-US" altLang="zh-CN" b="1" dirty="0">
                <a:solidFill>
                  <a:schemeClr val="accent2">
                    <a:lumMod val="75000"/>
                  </a:schemeClr>
                </a:solidFill>
              </a:rPr>
              <a:t>V</a:t>
            </a:r>
            <a:r>
              <a:rPr lang="zh-CN" altLang="en-US" b="1" dirty="0">
                <a:solidFill>
                  <a:schemeClr val="accent2">
                    <a:lumMod val="75000"/>
                  </a:schemeClr>
                </a:solidFill>
              </a:rPr>
              <a:t>是顶点数，</a:t>
            </a:r>
            <a:r>
              <a:rPr lang="en-US" altLang="zh-CN" b="1" dirty="0">
                <a:solidFill>
                  <a:schemeClr val="accent2">
                    <a:lumMod val="75000"/>
                  </a:schemeClr>
                </a:solidFill>
              </a:rPr>
              <a:t>E</a:t>
            </a:r>
            <a:r>
              <a:rPr lang="zh-CN" altLang="en-US" b="1" dirty="0">
                <a:solidFill>
                  <a:schemeClr val="accent2">
                    <a:lumMod val="75000"/>
                  </a:schemeClr>
                </a:solidFill>
              </a:rPr>
              <a:t>是边数，比</a:t>
            </a:r>
            <a:r>
              <a:rPr lang="en-US" altLang="zh-CN" b="1" dirty="0">
                <a:solidFill>
                  <a:schemeClr val="accent2">
                    <a:lumMod val="75000"/>
                  </a:schemeClr>
                </a:solidFill>
              </a:rPr>
              <a:t>Dijkstra</a:t>
            </a:r>
            <a:r>
              <a:rPr lang="zh-CN" altLang="en-US" b="1" dirty="0">
                <a:solidFill>
                  <a:schemeClr val="accent2">
                    <a:lumMod val="75000"/>
                  </a:schemeClr>
                </a:solidFill>
              </a:rPr>
              <a:t>算法慢。</a:t>
            </a:r>
            <a:endParaRPr lang="en-US" altLang="zh-CN" b="1" dirty="0">
              <a:solidFill>
                <a:schemeClr val="accent2">
                  <a:lumMod val="75000"/>
                </a:schemeClr>
              </a:solidFill>
            </a:endParaRPr>
          </a:p>
          <a:p>
            <a:endParaRPr lang="en-US" altLang="zh-CN" b="1" dirty="0">
              <a:solidFill>
                <a:schemeClr val="accent2">
                  <a:lumMod val="75000"/>
                </a:schemeClr>
              </a:solidFill>
            </a:endParaRPr>
          </a:p>
          <a:p>
            <a:endParaRPr lang="en-US" altLang="zh-CN" b="1" dirty="0">
              <a:solidFill>
                <a:schemeClr val="accent2">
                  <a:lumMod val="75000"/>
                </a:schemeClr>
              </a:solidFill>
            </a:endParaRPr>
          </a:p>
          <a:p>
            <a:endParaRPr lang="en-US" altLang="zh-CN" b="1" dirty="0">
              <a:solidFill>
                <a:schemeClr val="accent2">
                  <a:lumMod val="75000"/>
                </a:schemeClr>
              </a:solidFill>
            </a:endParaRPr>
          </a:p>
          <a:p>
            <a:endParaRPr lang="zh-CN" altLang="en-US" b="1" dirty="0">
              <a:solidFill>
                <a:schemeClr val="accent2">
                  <a:lumMod val="75000"/>
                </a:schemeClr>
              </a:solidFill>
            </a:endParaRPr>
          </a:p>
          <a:p>
            <a:r>
              <a:rPr lang="en-US" altLang="zh-CN" b="1" dirty="0">
                <a:solidFill>
                  <a:schemeClr val="accent2">
                    <a:lumMod val="75000"/>
                  </a:schemeClr>
                </a:solidFill>
              </a:rPr>
              <a:t>2.</a:t>
            </a:r>
            <a:r>
              <a:rPr lang="zh-CN" altLang="en-US" b="1" dirty="0">
                <a:solidFill>
                  <a:schemeClr val="accent2">
                    <a:lumMod val="75000"/>
                  </a:schemeClr>
                </a:solidFill>
              </a:rPr>
              <a:t>可能会产生负环，导致无法求解最短路径。</a:t>
            </a:r>
          </a:p>
        </p:txBody>
      </p:sp>
    </p:spTree>
    <p:extLst>
      <p:ext uri="{BB962C8B-B14F-4D97-AF65-F5344CB8AC3E}">
        <p14:creationId xmlns:p14="http://schemas.microsoft.com/office/powerpoint/2010/main" val="255349717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3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300"/>
                            </p:stCondLst>
                            <p:childTnLst>
                              <p:par>
                                <p:cTn id="15" presetID="23" presetClass="entr" presetSubtype="16" fill="hold" nodeType="afterEffect">
                                  <p:stCondLst>
                                    <p:cond delay="3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childTnLst>
                                </p:cTn>
                              </p:par>
                            </p:childTnLst>
                          </p:cTn>
                        </p:par>
                        <p:par>
                          <p:cTn id="19" fill="hold" nodeType="afterGroup">
                            <p:stCondLst>
                              <p:cond delay="2100"/>
                            </p:stCondLst>
                            <p:childTnLst>
                              <p:par>
                                <p:cTn id="20" presetID="23" presetClass="entr" presetSubtype="16" fill="hold" nodeType="afterEffect">
                                  <p:stCondLst>
                                    <p:cond delay="3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childTnLst>
                          </p:cTn>
                        </p:par>
                        <p:par>
                          <p:cTn id="24" fill="hold" nodeType="afterGroup">
                            <p:stCondLst>
                              <p:cond delay="2900"/>
                            </p:stCondLst>
                            <p:childTnLst>
                              <p:par>
                                <p:cTn id="25" presetID="9" presetClass="entr" presetSubtype="0" fill="hold" nodeType="afterEffect">
                                  <p:stCondLst>
                                    <p:cond delay="100"/>
                                  </p:stCondLst>
                                  <p:childTnLst>
                                    <p:set>
                                      <p:cBhvr>
                                        <p:cTn id="26" dur="1" fill="hold">
                                          <p:stCondLst>
                                            <p:cond delay="0"/>
                                          </p:stCondLst>
                                        </p:cTn>
                                        <p:tgtEl>
                                          <p:spTgt spid="33823"/>
                                        </p:tgtEl>
                                        <p:attrNameLst>
                                          <p:attrName>style.visibility</p:attrName>
                                        </p:attrNameLst>
                                      </p:cBhvr>
                                      <p:to>
                                        <p:strVal val="visible"/>
                                      </p:to>
                                    </p:set>
                                    <p:animEffect transition="in" filter="dissolve">
                                      <p:cBhvr>
                                        <p:cTn id="27" dur="500"/>
                                        <p:tgtEl>
                                          <p:spTgt spid="33823"/>
                                        </p:tgtEl>
                                      </p:cBhvr>
                                    </p:animEffect>
                                  </p:childTnLst>
                                </p:cTn>
                              </p:par>
                            </p:childTnLst>
                          </p:cTn>
                        </p:par>
                        <p:par>
                          <p:cTn id="28" fill="hold" nodeType="afterGroup">
                            <p:stCondLst>
                              <p:cond delay="3500"/>
                            </p:stCondLst>
                            <p:childTnLst>
                              <p:par>
                                <p:cTn id="29" presetID="9" presetClass="entr" presetSubtype="0" fill="hold" nodeType="afterEffect">
                                  <p:stCondLst>
                                    <p:cond delay="100"/>
                                  </p:stCondLst>
                                  <p:childTnLst>
                                    <p:set>
                                      <p:cBhvr>
                                        <p:cTn id="30" dur="1" fill="hold">
                                          <p:stCondLst>
                                            <p:cond delay="0"/>
                                          </p:stCondLst>
                                        </p:cTn>
                                        <p:tgtEl>
                                          <p:spTgt spid="33829"/>
                                        </p:tgtEl>
                                        <p:attrNameLst>
                                          <p:attrName>style.visibility</p:attrName>
                                        </p:attrNameLst>
                                      </p:cBhvr>
                                      <p:to>
                                        <p:strVal val="visible"/>
                                      </p:to>
                                    </p:set>
                                    <p:animEffect transition="in" filter="dissolve">
                                      <p:cBhvr>
                                        <p:cTn id="31" dur="500"/>
                                        <p:tgtEl>
                                          <p:spTgt spid="33829"/>
                                        </p:tgtEl>
                                      </p:cBhvr>
                                    </p:animEffect>
                                  </p:childTnLst>
                                </p:cTn>
                              </p:par>
                            </p:childTnLst>
                          </p:cTn>
                        </p:par>
                        <p:par>
                          <p:cTn id="32" fill="hold" nodeType="afterGroup">
                            <p:stCondLst>
                              <p:cond delay="4100"/>
                            </p:stCondLst>
                            <p:childTnLst>
                              <p:par>
                                <p:cTn id="33" presetID="9" presetClass="entr" presetSubtype="0" fill="hold" nodeType="afterEffect">
                                  <p:stCondLst>
                                    <p:cond delay="100"/>
                                  </p:stCondLst>
                                  <p:childTnLst>
                                    <p:set>
                                      <p:cBhvr>
                                        <p:cTn id="34" dur="1" fill="hold">
                                          <p:stCondLst>
                                            <p:cond delay="0"/>
                                          </p:stCondLst>
                                        </p:cTn>
                                        <p:tgtEl>
                                          <p:spTgt spid="33832"/>
                                        </p:tgtEl>
                                        <p:attrNameLst>
                                          <p:attrName>style.visibility</p:attrName>
                                        </p:attrNameLst>
                                      </p:cBhvr>
                                      <p:to>
                                        <p:strVal val="visible"/>
                                      </p:to>
                                    </p:set>
                                    <p:animEffect transition="in" filter="dissolve">
                                      <p:cBhvr>
                                        <p:cTn id="35" dur="500"/>
                                        <p:tgtEl>
                                          <p:spTgt spid="33832"/>
                                        </p:tgtEl>
                                      </p:cBhvr>
                                    </p:animEffect>
                                  </p:childTnLst>
                                </p:cTn>
                              </p:par>
                            </p:childTnLst>
                          </p:cTn>
                        </p:par>
                        <p:par>
                          <p:cTn id="36" fill="hold" nodeType="afterGroup">
                            <p:stCondLst>
                              <p:cond delay="4700"/>
                            </p:stCondLst>
                            <p:childTnLst>
                              <p:par>
                                <p:cTn id="37" presetID="9" presetClass="entr" presetSubtype="0" fill="hold" nodeType="afterEffect">
                                  <p:stCondLst>
                                    <p:cond delay="100"/>
                                  </p:stCondLst>
                                  <p:childTnLst>
                                    <p:set>
                                      <p:cBhvr>
                                        <p:cTn id="38" dur="1" fill="hold">
                                          <p:stCondLst>
                                            <p:cond delay="0"/>
                                          </p:stCondLst>
                                        </p:cTn>
                                        <p:tgtEl>
                                          <p:spTgt spid="33838"/>
                                        </p:tgtEl>
                                        <p:attrNameLst>
                                          <p:attrName>style.visibility</p:attrName>
                                        </p:attrNameLst>
                                      </p:cBhvr>
                                      <p:to>
                                        <p:strVal val="visible"/>
                                      </p:to>
                                    </p:set>
                                    <p:animEffect transition="in" filter="dissolve">
                                      <p:cBhvr>
                                        <p:cTn id="39" dur="500"/>
                                        <p:tgtEl>
                                          <p:spTgt spid="33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461960" y="1637035"/>
            <a:ext cx="2199151" cy="2197203"/>
            <a:chOff x="0" y="0"/>
            <a:chExt cx="6753151" cy="6746917"/>
          </a:xfrm>
          <a:solidFill>
            <a:schemeClr val="accent4">
              <a:lumMod val="40000"/>
              <a:lumOff val="60000"/>
            </a:schemeClr>
          </a:solidFill>
          <a:effectLst/>
        </p:grpSpPr>
        <p:sp>
          <p:nvSpPr>
            <p:cNvPr id="33794" name="AutoShape 2"/>
            <p:cNvSpPr>
              <a:spLocks/>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795" name="AutoShape 3"/>
            <p:cNvSpPr>
              <a:spLocks/>
            </p:cNvSpPr>
            <p:nvPr/>
          </p:nvSpPr>
          <p:spPr bwMode="auto">
            <a:xfrm>
              <a:off x="244472" y="255591"/>
              <a:ext cx="6251505" cy="6251614"/>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796" name="Line 4"/>
            <p:cNvSpPr>
              <a:spLocks noChangeShapeType="1"/>
            </p:cNvSpPr>
            <p:nvPr/>
          </p:nvSpPr>
          <p:spPr bwMode="auto">
            <a:xfrm flipH="1">
              <a:off x="5526027" y="346077"/>
              <a:ext cx="871527" cy="871543"/>
            </a:xfrm>
            <a:prstGeom prst="line">
              <a:avLst/>
            </a:prstGeom>
            <a:grpFill/>
            <a:ln w="63500" cap="flat" cmpd="sng">
              <a:solidFill>
                <a:schemeClr val="bg1"/>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grpSp>
        <p:nvGrpSpPr>
          <p:cNvPr id="4" name="Group 9"/>
          <p:cNvGrpSpPr>
            <a:grpSpLocks/>
          </p:cNvGrpSpPr>
          <p:nvPr/>
        </p:nvGrpSpPr>
        <p:grpSpPr bwMode="auto">
          <a:xfrm>
            <a:off x="3780926" y="1960670"/>
            <a:ext cx="1876567" cy="1955770"/>
            <a:chOff x="0" y="0"/>
            <a:chExt cx="5763342" cy="6005116"/>
          </a:xfrm>
          <a:effectLst/>
        </p:grpSpPr>
        <p:sp>
          <p:nvSpPr>
            <p:cNvPr id="33802" name="AutoShape 10"/>
            <p:cNvSpPr>
              <a:spLocks/>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03" name="AutoShape 11"/>
            <p:cNvSpPr>
              <a:spLocks/>
            </p:cNvSpPr>
            <p:nvPr/>
          </p:nvSpPr>
          <p:spPr bwMode="auto">
            <a:xfrm>
              <a:off x="180998" y="225410"/>
              <a:ext cx="4382045" cy="4382798"/>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04" name="Line 12"/>
            <p:cNvSpPr>
              <a:spLocks noChangeShapeType="1"/>
            </p:cNvSpPr>
            <p:nvPr/>
          </p:nvSpPr>
          <p:spPr bwMode="auto">
            <a:xfrm flipH="1" flipV="1">
              <a:off x="3735852" y="4101829"/>
              <a:ext cx="1579760" cy="1406432"/>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grpSp>
        <p:nvGrpSpPr>
          <p:cNvPr id="5" name="Group 13"/>
          <p:cNvGrpSpPr>
            <a:grpSpLocks/>
          </p:cNvGrpSpPr>
          <p:nvPr/>
        </p:nvGrpSpPr>
        <p:grpSpPr bwMode="auto">
          <a:xfrm>
            <a:off x="3472817" y="2110079"/>
            <a:ext cx="1745776" cy="1805326"/>
            <a:chOff x="0" y="0"/>
            <a:chExt cx="5362063" cy="5542360"/>
          </a:xfrm>
          <a:solidFill>
            <a:schemeClr val="accent2">
              <a:lumMod val="75000"/>
            </a:schemeClr>
          </a:solidFill>
          <a:effectLst/>
        </p:grpSpPr>
        <p:sp>
          <p:nvSpPr>
            <p:cNvPr id="33806" name="AutoShape 14"/>
            <p:cNvSpPr>
              <a:spLocks/>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07" name="AutoShape 15"/>
            <p:cNvSpPr>
              <a:spLocks/>
            </p:cNvSpPr>
            <p:nvPr/>
          </p:nvSpPr>
          <p:spPr bwMode="auto">
            <a:xfrm>
              <a:off x="1611636" y="193632"/>
              <a:ext cx="3536074" cy="3536191"/>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08" name="Line 16"/>
            <p:cNvSpPr>
              <a:spLocks noChangeShapeType="1"/>
            </p:cNvSpPr>
            <p:nvPr/>
          </p:nvSpPr>
          <p:spPr bwMode="auto">
            <a:xfrm flipV="1">
              <a:off x="369961" y="3271135"/>
              <a:ext cx="1906971" cy="1906179"/>
            </a:xfrm>
            <a:prstGeom prst="line">
              <a:avLst/>
            </a:prstGeom>
            <a:grpFill/>
            <a:ln w="63500" cap="flat" cmpd="sng">
              <a:solidFill>
                <a:schemeClr val="bg1"/>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grpSp>
        <p:nvGrpSpPr>
          <p:cNvPr id="6" name="Group 17"/>
          <p:cNvGrpSpPr>
            <a:grpSpLocks/>
          </p:cNvGrpSpPr>
          <p:nvPr/>
        </p:nvGrpSpPr>
        <p:grpSpPr bwMode="auto">
          <a:xfrm>
            <a:off x="3016858" y="2263109"/>
            <a:ext cx="2049232" cy="977626"/>
            <a:chOff x="0" y="-1"/>
            <a:chExt cx="6292395" cy="3002312"/>
          </a:xfrm>
        </p:grpSpPr>
        <p:sp>
          <p:nvSpPr>
            <p:cNvPr id="33810" name="AutoShape 18"/>
            <p:cNvSpPr>
              <a:spLocks/>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11" name="AutoShape 19"/>
            <p:cNvSpPr>
              <a:spLocks/>
            </p:cNvSpPr>
            <p:nvPr/>
          </p:nvSpPr>
          <p:spPr bwMode="auto">
            <a:xfrm>
              <a:off x="3562093" y="263555"/>
              <a:ext cx="2481082" cy="248155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12" name="Line 20"/>
            <p:cNvSpPr>
              <a:spLocks noChangeShapeType="1"/>
            </p:cNvSpPr>
            <p:nvPr/>
          </p:nvSpPr>
          <p:spPr bwMode="auto">
            <a:xfrm>
              <a:off x="541298" y="1522588"/>
              <a:ext cx="3131912" cy="0"/>
            </a:xfrm>
            <a:prstGeom prst="line">
              <a:avLst/>
            </a:prstGeom>
            <a:noFill/>
            <a:ln w="63500" cap="flat" cmpd="sng">
              <a:solidFill>
                <a:schemeClr val="bg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grpSp>
        <p:nvGrpSpPr>
          <p:cNvPr id="7" name="Group 21"/>
          <p:cNvGrpSpPr>
            <a:grpSpLocks/>
          </p:cNvGrpSpPr>
          <p:nvPr/>
        </p:nvGrpSpPr>
        <p:grpSpPr bwMode="auto">
          <a:xfrm>
            <a:off x="3472300" y="1634449"/>
            <a:ext cx="1443871" cy="1455841"/>
            <a:chOff x="0" y="0"/>
            <a:chExt cx="4433297" cy="4470884"/>
          </a:xfrm>
          <a:solidFill>
            <a:schemeClr val="accent3">
              <a:lumMod val="60000"/>
              <a:lumOff val="40000"/>
            </a:schemeClr>
          </a:solidFill>
          <a:effectLst/>
        </p:grpSpPr>
        <p:sp>
          <p:nvSpPr>
            <p:cNvPr id="33814" name="AutoShape 22"/>
            <p:cNvSpPr>
              <a:spLocks/>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20936" tIns="20936" rIns="20936" bIns="20936"/>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15" name="AutoShape 23"/>
            <p:cNvSpPr>
              <a:spLocks/>
            </p:cNvSpPr>
            <p:nvPr/>
          </p:nvSpPr>
          <p:spPr bwMode="auto">
            <a:xfrm>
              <a:off x="2771406" y="2835582"/>
              <a:ext cx="1196815" cy="1197105"/>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33816" name="Line 24"/>
            <p:cNvSpPr>
              <a:spLocks noChangeShapeType="1"/>
            </p:cNvSpPr>
            <p:nvPr/>
          </p:nvSpPr>
          <p:spPr bwMode="auto">
            <a:xfrm flipH="1" flipV="1">
              <a:off x="430156" y="446134"/>
              <a:ext cx="2963466" cy="2962597"/>
            </a:xfrm>
            <a:prstGeom prst="line">
              <a:avLst/>
            </a:prstGeom>
            <a:grpFill/>
            <a:ln w="63500" cap="flat" cmpd="sng">
              <a:solidFill>
                <a:schemeClr val="bg1"/>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48882" rtl="0" eaLnBrk="1" fontAlgn="auto" latinLnBrk="0" hangingPunct="1">
                <a:lnSpc>
                  <a:spcPct val="100000"/>
                </a:lnSpc>
                <a:spcBef>
                  <a:spcPts val="0"/>
                </a:spcBef>
                <a:spcAft>
                  <a:spcPts val="0"/>
                </a:spcAft>
                <a:buClrTx/>
                <a:buSzTx/>
                <a:buFontTx/>
                <a:buNone/>
                <a:tabLst/>
                <a:defRPr/>
              </a:pPr>
              <a:endParaRPr kumimoji="0" lang="es-ES" sz="4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grpSp>
      <p:sp>
        <p:nvSpPr>
          <p:cNvPr id="33823" name="AutoShape 31"/>
          <p:cNvSpPr>
            <a:spLocks/>
          </p:cNvSpPr>
          <p:nvPr/>
        </p:nvSpPr>
        <p:spPr bwMode="auto">
          <a:xfrm>
            <a:off x="5829123" y="1658748"/>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lumMod val="65000"/>
                </a:prstClr>
              </a:solidFill>
              <a:effectLst>
                <a:outerShdw blurRad="38100" dist="38100" dir="2700000" algn="tl">
                  <a:srgbClr val="000000"/>
                </a:outerShdw>
              </a:effectLst>
              <a:uLnTx/>
              <a:uFillTx/>
              <a:latin typeface="微软雅黑"/>
              <a:ea typeface="微软雅黑"/>
              <a:cs typeface="+mn-ea"/>
              <a:sym typeface="+mn-lt"/>
            </a:endParaRPr>
          </a:p>
        </p:txBody>
      </p:sp>
      <p:sp>
        <p:nvSpPr>
          <p:cNvPr id="33829" name="AutoShape 37"/>
          <p:cNvSpPr>
            <a:spLocks/>
          </p:cNvSpPr>
          <p:nvPr/>
        </p:nvSpPr>
        <p:spPr bwMode="auto">
          <a:xfrm>
            <a:off x="5826540" y="3684311"/>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1300" b="0" i="0" u="none" strike="noStrike" kern="1200" cap="none" spc="0" normalizeH="0" baseline="0" noProof="0" dirty="0">
              <a:ln>
                <a:noFill/>
              </a:ln>
              <a:solidFill>
                <a:srgbClr val="F1F2F1"/>
              </a:solidFill>
              <a:effectLst>
                <a:outerShdw blurRad="38100" dist="38100" dir="2700000" algn="tl">
                  <a:srgbClr val="000000"/>
                </a:outerShdw>
              </a:effectLst>
              <a:uLnTx/>
              <a:uFillTx/>
              <a:latin typeface="微软雅黑"/>
              <a:ea typeface="微软雅黑"/>
              <a:cs typeface="+mn-ea"/>
              <a:sym typeface="+mn-lt"/>
            </a:endParaRPr>
          </a:p>
        </p:txBody>
      </p:sp>
      <p:sp>
        <p:nvSpPr>
          <p:cNvPr id="33832" name="AutoShape 40"/>
          <p:cNvSpPr>
            <a:spLocks/>
          </p:cNvSpPr>
          <p:nvPr/>
        </p:nvSpPr>
        <p:spPr bwMode="auto">
          <a:xfrm>
            <a:off x="3203998" y="3723602"/>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lumMod val="65000"/>
                </a:prstClr>
              </a:solidFill>
              <a:effectLst>
                <a:outerShdw blurRad="38100" dist="38100" dir="2700000" algn="tl">
                  <a:srgbClr val="000000"/>
                </a:outerShdw>
              </a:effectLst>
              <a:uLnTx/>
              <a:uFillTx/>
              <a:latin typeface="微软雅黑"/>
              <a:ea typeface="微软雅黑"/>
              <a:cs typeface="+mn-ea"/>
              <a:sym typeface="+mn-lt"/>
            </a:endParaRPr>
          </a:p>
        </p:txBody>
      </p:sp>
      <p:sp>
        <p:nvSpPr>
          <p:cNvPr id="33835" name="AutoShape 43"/>
          <p:cNvSpPr>
            <a:spLocks/>
          </p:cNvSpPr>
          <p:nvPr/>
        </p:nvSpPr>
        <p:spPr bwMode="auto">
          <a:xfrm>
            <a:off x="2793014" y="2694794"/>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lumMod val="65000"/>
                </a:prstClr>
              </a:solidFill>
              <a:effectLst>
                <a:outerShdw blurRad="38100" dist="38100" dir="2700000" algn="tl">
                  <a:srgbClr val="000000"/>
                </a:outerShdw>
              </a:effectLst>
              <a:uLnTx/>
              <a:uFillTx/>
              <a:latin typeface="微软雅黑"/>
              <a:ea typeface="微软雅黑"/>
              <a:cs typeface="+mn-ea"/>
              <a:sym typeface="+mn-lt"/>
            </a:endParaRPr>
          </a:p>
        </p:txBody>
      </p:sp>
      <p:sp>
        <p:nvSpPr>
          <p:cNvPr id="33838" name="AutoShape 46"/>
          <p:cNvSpPr>
            <a:spLocks/>
          </p:cNvSpPr>
          <p:nvPr/>
        </p:nvSpPr>
        <p:spPr bwMode="auto">
          <a:xfrm>
            <a:off x="3207099" y="1662884"/>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headEnd/>
            <a:tailEnd/>
          </a:ln>
          <a:effectLst/>
        </p:spPr>
        <p:txBody>
          <a:bodyPr lIns="0" tIns="0" rIns="0" bIns="0" anchor="ctr"/>
          <a:lstStyle/>
          <a:p>
            <a:pPr marL="0" marR="0" lvl="0" indent="0" algn="l" defTabSz="190238" rtl="0" eaLnBrk="1" fontAlgn="auto" latinLnBrk="0" hangingPunct="1">
              <a:lnSpc>
                <a:spcPct val="12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lumMod val="65000"/>
                </a:prstClr>
              </a:solidFill>
              <a:effectLst>
                <a:outerShdw blurRad="38100" dist="38100" dir="2700000" algn="tl">
                  <a:srgbClr val="000000"/>
                </a:outerShdw>
              </a:effectLst>
              <a:uLnTx/>
              <a:uFillTx/>
              <a:latin typeface="微软雅黑"/>
              <a:ea typeface="微软雅黑"/>
              <a:cs typeface="+mn-ea"/>
              <a:sym typeface="+mn-lt"/>
            </a:endParaRPr>
          </a:p>
        </p:txBody>
      </p:sp>
      <p:sp>
        <p:nvSpPr>
          <p:cNvPr id="9" name="文本框 8">
            <a:extLst>
              <a:ext uri="{FF2B5EF4-FFF2-40B4-BE49-F238E27FC236}">
                <a16:creationId xmlns:a16="http://schemas.microsoft.com/office/drawing/2014/main" id="{5ED90BFE-5D96-F9C5-A1A0-0713137F2013}"/>
              </a:ext>
            </a:extLst>
          </p:cNvPr>
          <p:cNvSpPr txBox="1"/>
          <p:nvPr/>
        </p:nvSpPr>
        <p:spPr>
          <a:xfrm>
            <a:off x="434028" y="969411"/>
            <a:ext cx="2339859" cy="3231654"/>
          </a:xfrm>
          <a:prstGeom prst="rect">
            <a:avLst/>
          </a:prstGeom>
          <a:noFill/>
        </p:spPr>
        <p:txBody>
          <a:bodyPr wrap="square">
            <a:spAutoFit/>
          </a:bodyPr>
          <a:lstStyle/>
          <a:p>
            <a:r>
              <a:rPr lang="en-US" altLang="zh-CN" dirty="0">
                <a:solidFill>
                  <a:schemeClr val="accent1">
                    <a:lumMod val="75000"/>
                  </a:schemeClr>
                </a:solidFill>
              </a:rPr>
              <a:t>   </a:t>
            </a:r>
            <a:r>
              <a:rPr lang="en-US" altLang="zh-CN" dirty="0">
                <a:solidFill>
                  <a:schemeClr val="accent2">
                    <a:lumMod val="75000"/>
                  </a:schemeClr>
                </a:solidFill>
              </a:rPr>
              <a:t>SPFA</a:t>
            </a:r>
            <a:r>
              <a:rPr lang="zh-CN" altLang="en-US" dirty="0">
                <a:solidFill>
                  <a:schemeClr val="accent2">
                    <a:lumMod val="75000"/>
                  </a:schemeClr>
                </a:solidFill>
              </a:rPr>
              <a:t>算法的优点</a:t>
            </a:r>
            <a:endParaRPr lang="en-US" altLang="zh-CN" dirty="0">
              <a:solidFill>
                <a:schemeClr val="accent2">
                  <a:lumMod val="75000"/>
                </a:schemeClr>
              </a:solidFill>
            </a:endParaRPr>
          </a:p>
          <a:p>
            <a:endParaRPr lang="en-US" altLang="zh-CN" dirty="0">
              <a:solidFill>
                <a:schemeClr val="accent2">
                  <a:lumMod val="75000"/>
                </a:schemeClr>
              </a:solidFill>
            </a:endParaRPr>
          </a:p>
          <a:p>
            <a:r>
              <a:rPr lang="en-US" altLang="zh-CN" sz="1400" b="1" dirty="0">
                <a:solidFill>
                  <a:schemeClr val="accent2">
                    <a:lumMod val="75000"/>
                  </a:schemeClr>
                </a:solidFill>
              </a:rPr>
              <a:t>1.</a:t>
            </a:r>
            <a:r>
              <a:rPr lang="zh-CN" altLang="en-US" sz="1400" b="1" dirty="0">
                <a:solidFill>
                  <a:schemeClr val="accent2">
                    <a:lumMod val="75000"/>
                  </a:schemeClr>
                </a:solidFill>
              </a:rPr>
              <a:t>在处理稠密图（边数接近于</a:t>
            </a:r>
            <a:r>
              <a:rPr lang="en-US" altLang="zh-CN" sz="1400" b="1" dirty="0">
                <a:solidFill>
                  <a:schemeClr val="accent2">
                    <a:lumMod val="75000"/>
                  </a:schemeClr>
                </a:solidFill>
              </a:rPr>
              <a:t>V^2</a:t>
            </a:r>
            <a:r>
              <a:rPr lang="zh-CN" altLang="en-US" sz="1400" b="1" dirty="0">
                <a:solidFill>
                  <a:schemeClr val="accent2">
                    <a:lumMod val="75000"/>
                  </a:schemeClr>
                </a:solidFill>
              </a:rPr>
              <a:t>）时比</a:t>
            </a:r>
            <a:r>
              <a:rPr lang="en-US" altLang="zh-CN" sz="1400" b="1" dirty="0">
                <a:solidFill>
                  <a:schemeClr val="accent2">
                    <a:lumMod val="75000"/>
                  </a:schemeClr>
                </a:solidFill>
              </a:rPr>
              <a:t>Dijkstra</a:t>
            </a:r>
            <a:r>
              <a:rPr lang="zh-CN" altLang="en-US" sz="1400" b="1" dirty="0">
                <a:solidFill>
                  <a:schemeClr val="accent2">
                    <a:lumMod val="75000"/>
                  </a:schemeClr>
                </a:solidFill>
              </a:rPr>
              <a:t>算法更快。</a:t>
            </a:r>
            <a:endParaRPr lang="en-US" altLang="zh-CN" sz="1400" b="1" dirty="0">
              <a:solidFill>
                <a:schemeClr val="accent2">
                  <a:lumMod val="75000"/>
                </a:schemeClr>
              </a:solidFill>
            </a:endParaRPr>
          </a:p>
          <a:p>
            <a:endParaRPr lang="en-US" altLang="zh-CN" sz="1400" b="1" dirty="0">
              <a:solidFill>
                <a:schemeClr val="accent2">
                  <a:lumMod val="75000"/>
                </a:schemeClr>
              </a:solidFill>
            </a:endParaRPr>
          </a:p>
          <a:p>
            <a:endParaRPr lang="zh-CN" altLang="en-US" sz="1400" b="1" dirty="0">
              <a:solidFill>
                <a:schemeClr val="accent2">
                  <a:lumMod val="75000"/>
                </a:schemeClr>
              </a:solidFill>
            </a:endParaRPr>
          </a:p>
          <a:p>
            <a:r>
              <a:rPr lang="en-US" altLang="zh-CN" sz="1400" b="1" dirty="0">
                <a:solidFill>
                  <a:schemeClr val="accent2">
                    <a:lumMod val="75000"/>
                  </a:schemeClr>
                </a:solidFill>
              </a:rPr>
              <a:t>2.</a:t>
            </a:r>
            <a:r>
              <a:rPr lang="zh-CN" altLang="en-US" sz="1400" b="1" dirty="0">
                <a:solidFill>
                  <a:schemeClr val="accent2">
                    <a:lumMod val="75000"/>
                  </a:schemeClr>
                </a:solidFill>
              </a:rPr>
              <a:t>可以处理负权边的图。</a:t>
            </a:r>
            <a:endParaRPr lang="en-US" altLang="zh-CN" sz="1400" b="1" dirty="0">
              <a:solidFill>
                <a:schemeClr val="accent2">
                  <a:lumMod val="75000"/>
                </a:schemeClr>
              </a:solidFill>
            </a:endParaRPr>
          </a:p>
          <a:p>
            <a:endParaRPr lang="en-US" altLang="zh-CN" sz="1400" b="1" dirty="0">
              <a:solidFill>
                <a:schemeClr val="accent2">
                  <a:lumMod val="75000"/>
                </a:schemeClr>
              </a:solidFill>
            </a:endParaRPr>
          </a:p>
          <a:p>
            <a:endParaRPr lang="en-US" altLang="zh-CN" sz="1400" b="1" dirty="0">
              <a:solidFill>
                <a:schemeClr val="accent2">
                  <a:lumMod val="75000"/>
                </a:schemeClr>
              </a:solidFill>
            </a:endParaRPr>
          </a:p>
          <a:p>
            <a:endParaRPr lang="zh-CN" altLang="en-US" sz="1400" b="1" dirty="0">
              <a:solidFill>
                <a:schemeClr val="accent2">
                  <a:lumMod val="75000"/>
                </a:schemeClr>
              </a:solidFill>
            </a:endParaRPr>
          </a:p>
          <a:p>
            <a:r>
              <a:rPr lang="en-US" altLang="zh-CN" sz="1400" b="1" dirty="0">
                <a:solidFill>
                  <a:schemeClr val="accent2">
                    <a:lumMod val="75000"/>
                  </a:schemeClr>
                </a:solidFill>
              </a:rPr>
              <a:t>3.</a:t>
            </a:r>
            <a:r>
              <a:rPr lang="zh-CN" altLang="en-US" sz="1400" b="1" dirty="0">
                <a:solidFill>
                  <a:schemeClr val="accent2">
                    <a:lumMod val="75000"/>
                  </a:schemeClr>
                </a:solidFill>
              </a:rPr>
              <a:t>可以在任意一种图上运行，不同于</a:t>
            </a:r>
            <a:r>
              <a:rPr lang="en-US" altLang="zh-CN" sz="1400" b="1" dirty="0">
                <a:solidFill>
                  <a:schemeClr val="accent2">
                    <a:lumMod val="75000"/>
                  </a:schemeClr>
                </a:solidFill>
              </a:rPr>
              <a:t>Dijkstra</a:t>
            </a:r>
            <a:r>
              <a:rPr lang="zh-CN" altLang="en-US" sz="1400" b="1" dirty="0">
                <a:solidFill>
                  <a:schemeClr val="accent2">
                    <a:lumMod val="75000"/>
                  </a:schemeClr>
                </a:solidFill>
              </a:rPr>
              <a:t>算法要求非负权边。</a:t>
            </a:r>
          </a:p>
        </p:txBody>
      </p:sp>
      <p:sp>
        <p:nvSpPr>
          <p:cNvPr id="11" name="文本框 10">
            <a:extLst>
              <a:ext uri="{FF2B5EF4-FFF2-40B4-BE49-F238E27FC236}">
                <a16:creationId xmlns:a16="http://schemas.microsoft.com/office/drawing/2014/main" id="{CC026B09-61D1-D49A-837C-98F55C7A5832}"/>
              </a:ext>
            </a:extLst>
          </p:cNvPr>
          <p:cNvSpPr txBox="1"/>
          <p:nvPr/>
        </p:nvSpPr>
        <p:spPr>
          <a:xfrm>
            <a:off x="6137748" y="971245"/>
            <a:ext cx="2255844" cy="3231654"/>
          </a:xfrm>
          <a:prstGeom prst="rect">
            <a:avLst/>
          </a:prstGeom>
          <a:noFill/>
        </p:spPr>
        <p:txBody>
          <a:bodyPr wrap="square">
            <a:spAutoFit/>
          </a:bodyPr>
          <a:lstStyle/>
          <a:p>
            <a:r>
              <a:rPr lang="en-US" altLang="zh-CN" dirty="0">
                <a:solidFill>
                  <a:schemeClr val="accent2">
                    <a:lumMod val="75000"/>
                  </a:schemeClr>
                </a:solidFill>
              </a:rPr>
              <a:t>SPFA</a:t>
            </a:r>
            <a:r>
              <a:rPr lang="zh-CN" altLang="en-US" dirty="0">
                <a:solidFill>
                  <a:schemeClr val="accent2">
                    <a:lumMod val="75000"/>
                  </a:schemeClr>
                </a:solidFill>
              </a:rPr>
              <a:t>算法的缺点</a:t>
            </a:r>
            <a:endParaRPr lang="en-US" altLang="zh-CN" dirty="0">
              <a:solidFill>
                <a:schemeClr val="accent2">
                  <a:lumMod val="75000"/>
                </a:schemeClr>
              </a:solidFill>
            </a:endParaRPr>
          </a:p>
          <a:p>
            <a:endParaRPr lang="zh-CN" altLang="en-US" dirty="0">
              <a:solidFill>
                <a:schemeClr val="accent2">
                  <a:lumMod val="75000"/>
                </a:schemeClr>
              </a:solidFill>
            </a:endParaRPr>
          </a:p>
          <a:p>
            <a:r>
              <a:rPr lang="en-US" altLang="zh-CN" sz="1400" b="1" dirty="0">
                <a:solidFill>
                  <a:schemeClr val="accent2">
                    <a:lumMod val="75000"/>
                  </a:schemeClr>
                </a:solidFill>
              </a:rPr>
              <a:t>1.</a:t>
            </a:r>
            <a:r>
              <a:rPr lang="zh-CN" altLang="en-US" sz="1400" b="1" dirty="0">
                <a:solidFill>
                  <a:schemeClr val="accent2">
                    <a:lumMod val="75000"/>
                  </a:schemeClr>
                </a:solidFill>
              </a:rPr>
              <a:t>在处理稀疏图时，由于其内部的队列操作，速度比</a:t>
            </a:r>
            <a:r>
              <a:rPr lang="en-US" altLang="zh-CN" sz="1400" b="1" dirty="0">
                <a:solidFill>
                  <a:schemeClr val="accent2">
                    <a:lumMod val="75000"/>
                  </a:schemeClr>
                </a:solidFill>
              </a:rPr>
              <a:t>Dijkstra</a:t>
            </a:r>
            <a:r>
              <a:rPr lang="zh-CN" altLang="en-US" sz="1400" b="1" dirty="0">
                <a:solidFill>
                  <a:schemeClr val="accent2">
                    <a:lumMod val="75000"/>
                  </a:schemeClr>
                </a:solidFill>
              </a:rPr>
              <a:t>算法慢。</a:t>
            </a:r>
            <a:endParaRPr lang="en-US" altLang="zh-CN" sz="1400" b="1" dirty="0">
              <a:solidFill>
                <a:schemeClr val="accent2">
                  <a:lumMod val="75000"/>
                </a:schemeClr>
              </a:solidFill>
            </a:endParaRPr>
          </a:p>
          <a:p>
            <a:endParaRPr lang="en-US" altLang="zh-CN" sz="1400" b="1" dirty="0">
              <a:solidFill>
                <a:schemeClr val="accent2">
                  <a:lumMod val="75000"/>
                </a:schemeClr>
              </a:solidFill>
            </a:endParaRPr>
          </a:p>
          <a:p>
            <a:endParaRPr lang="en-US" altLang="zh-CN" sz="1400" b="1" dirty="0">
              <a:solidFill>
                <a:schemeClr val="accent2">
                  <a:lumMod val="75000"/>
                </a:schemeClr>
              </a:solidFill>
            </a:endParaRPr>
          </a:p>
          <a:p>
            <a:endParaRPr lang="en-US" altLang="zh-CN" sz="1400" b="1" dirty="0">
              <a:solidFill>
                <a:schemeClr val="accent2">
                  <a:lumMod val="75000"/>
                </a:schemeClr>
              </a:solidFill>
            </a:endParaRPr>
          </a:p>
          <a:p>
            <a:endParaRPr lang="en-US" altLang="zh-CN" sz="1400" b="1" dirty="0">
              <a:solidFill>
                <a:schemeClr val="accent2">
                  <a:lumMod val="75000"/>
                </a:schemeClr>
              </a:solidFill>
            </a:endParaRPr>
          </a:p>
          <a:p>
            <a:endParaRPr lang="en-US" altLang="zh-CN" sz="1400" b="1" dirty="0">
              <a:solidFill>
                <a:schemeClr val="accent2">
                  <a:lumMod val="75000"/>
                </a:schemeClr>
              </a:solidFill>
            </a:endParaRPr>
          </a:p>
          <a:p>
            <a:endParaRPr lang="zh-CN" altLang="en-US" sz="1400" b="1" dirty="0">
              <a:solidFill>
                <a:schemeClr val="accent2">
                  <a:lumMod val="75000"/>
                </a:schemeClr>
              </a:solidFill>
            </a:endParaRPr>
          </a:p>
          <a:p>
            <a:r>
              <a:rPr lang="en-US" altLang="zh-CN" sz="1400" b="1" dirty="0">
                <a:solidFill>
                  <a:schemeClr val="accent2">
                    <a:lumMod val="75000"/>
                  </a:schemeClr>
                </a:solidFill>
              </a:rPr>
              <a:t>2.</a:t>
            </a:r>
            <a:r>
              <a:rPr lang="zh-CN" altLang="en-US" sz="1400" b="1" dirty="0">
                <a:solidFill>
                  <a:schemeClr val="accent2">
                    <a:lumMod val="75000"/>
                  </a:schemeClr>
                </a:solidFill>
              </a:rPr>
              <a:t>在最坏情况下，可能会产生负环，导致无法求解最短路径。</a:t>
            </a:r>
          </a:p>
        </p:txBody>
      </p:sp>
    </p:spTree>
    <p:extLst>
      <p:ext uri="{BB962C8B-B14F-4D97-AF65-F5344CB8AC3E}">
        <p14:creationId xmlns:p14="http://schemas.microsoft.com/office/powerpoint/2010/main" val="24061224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3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300"/>
                            </p:stCondLst>
                            <p:childTnLst>
                              <p:par>
                                <p:cTn id="15" presetID="23" presetClass="entr" presetSubtype="16" fill="hold" nodeType="afterEffect">
                                  <p:stCondLst>
                                    <p:cond delay="3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childTnLst>
                                </p:cTn>
                              </p:par>
                            </p:childTnLst>
                          </p:cTn>
                        </p:par>
                        <p:par>
                          <p:cTn id="19" fill="hold" nodeType="afterGroup">
                            <p:stCondLst>
                              <p:cond delay="2100"/>
                            </p:stCondLst>
                            <p:childTnLst>
                              <p:par>
                                <p:cTn id="20" presetID="23" presetClass="entr" presetSubtype="16" fill="hold" nodeType="afterEffect">
                                  <p:stCondLst>
                                    <p:cond delay="3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childTnLst>
                          </p:cTn>
                        </p:par>
                        <p:par>
                          <p:cTn id="24" fill="hold" nodeType="afterGroup">
                            <p:stCondLst>
                              <p:cond delay="2900"/>
                            </p:stCondLst>
                            <p:childTnLst>
                              <p:par>
                                <p:cTn id="25" presetID="23" presetClass="entr" presetSubtype="16" fill="hold" nodeType="afterEffect">
                                  <p:stCondLst>
                                    <p:cond delay="3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childTnLst>
                                </p:cTn>
                              </p:par>
                            </p:childTnLst>
                          </p:cTn>
                        </p:par>
                        <p:par>
                          <p:cTn id="29" fill="hold" nodeType="afterGroup">
                            <p:stCondLst>
                              <p:cond delay="3700"/>
                            </p:stCondLst>
                            <p:childTnLst>
                              <p:par>
                                <p:cTn id="30" presetID="9" presetClass="entr" presetSubtype="0" fill="hold" nodeType="afterEffect">
                                  <p:stCondLst>
                                    <p:cond delay="100"/>
                                  </p:stCondLst>
                                  <p:childTnLst>
                                    <p:set>
                                      <p:cBhvr>
                                        <p:cTn id="31" dur="1" fill="hold">
                                          <p:stCondLst>
                                            <p:cond delay="0"/>
                                          </p:stCondLst>
                                        </p:cTn>
                                        <p:tgtEl>
                                          <p:spTgt spid="33823"/>
                                        </p:tgtEl>
                                        <p:attrNameLst>
                                          <p:attrName>style.visibility</p:attrName>
                                        </p:attrNameLst>
                                      </p:cBhvr>
                                      <p:to>
                                        <p:strVal val="visible"/>
                                      </p:to>
                                    </p:set>
                                    <p:animEffect transition="in" filter="dissolve">
                                      <p:cBhvr>
                                        <p:cTn id="32" dur="500"/>
                                        <p:tgtEl>
                                          <p:spTgt spid="33823"/>
                                        </p:tgtEl>
                                      </p:cBhvr>
                                    </p:animEffect>
                                  </p:childTnLst>
                                </p:cTn>
                              </p:par>
                            </p:childTnLst>
                          </p:cTn>
                        </p:par>
                        <p:par>
                          <p:cTn id="33" fill="hold" nodeType="afterGroup">
                            <p:stCondLst>
                              <p:cond delay="4300"/>
                            </p:stCondLst>
                            <p:childTnLst>
                              <p:par>
                                <p:cTn id="34" presetID="9" presetClass="entr" presetSubtype="0" fill="hold" nodeType="afterEffect">
                                  <p:stCondLst>
                                    <p:cond delay="100"/>
                                  </p:stCondLst>
                                  <p:childTnLst>
                                    <p:set>
                                      <p:cBhvr>
                                        <p:cTn id="35" dur="1" fill="hold">
                                          <p:stCondLst>
                                            <p:cond delay="0"/>
                                          </p:stCondLst>
                                        </p:cTn>
                                        <p:tgtEl>
                                          <p:spTgt spid="33829"/>
                                        </p:tgtEl>
                                        <p:attrNameLst>
                                          <p:attrName>style.visibility</p:attrName>
                                        </p:attrNameLst>
                                      </p:cBhvr>
                                      <p:to>
                                        <p:strVal val="visible"/>
                                      </p:to>
                                    </p:set>
                                    <p:animEffect transition="in" filter="dissolve">
                                      <p:cBhvr>
                                        <p:cTn id="36" dur="500"/>
                                        <p:tgtEl>
                                          <p:spTgt spid="33829"/>
                                        </p:tgtEl>
                                      </p:cBhvr>
                                    </p:animEffect>
                                  </p:childTnLst>
                                </p:cTn>
                              </p:par>
                            </p:childTnLst>
                          </p:cTn>
                        </p:par>
                        <p:par>
                          <p:cTn id="37" fill="hold" nodeType="afterGroup">
                            <p:stCondLst>
                              <p:cond delay="4900"/>
                            </p:stCondLst>
                            <p:childTnLst>
                              <p:par>
                                <p:cTn id="38" presetID="9" presetClass="entr" presetSubtype="0" fill="hold" nodeType="afterEffect">
                                  <p:stCondLst>
                                    <p:cond delay="100"/>
                                  </p:stCondLst>
                                  <p:childTnLst>
                                    <p:set>
                                      <p:cBhvr>
                                        <p:cTn id="39" dur="1" fill="hold">
                                          <p:stCondLst>
                                            <p:cond delay="0"/>
                                          </p:stCondLst>
                                        </p:cTn>
                                        <p:tgtEl>
                                          <p:spTgt spid="33832"/>
                                        </p:tgtEl>
                                        <p:attrNameLst>
                                          <p:attrName>style.visibility</p:attrName>
                                        </p:attrNameLst>
                                      </p:cBhvr>
                                      <p:to>
                                        <p:strVal val="visible"/>
                                      </p:to>
                                    </p:set>
                                    <p:animEffect transition="in" filter="dissolve">
                                      <p:cBhvr>
                                        <p:cTn id="40" dur="500"/>
                                        <p:tgtEl>
                                          <p:spTgt spid="33832"/>
                                        </p:tgtEl>
                                      </p:cBhvr>
                                    </p:animEffect>
                                  </p:childTnLst>
                                </p:cTn>
                              </p:par>
                            </p:childTnLst>
                          </p:cTn>
                        </p:par>
                        <p:par>
                          <p:cTn id="41" fill="hold" nodeType="afterGroup">
                            <p:stCondLst>
                              <p:cond delay="5500"/>
                            </p:stCondLst>
                            <p:childTnLst>
                              <p:par>
                                <p:cTn id="42" presetID="9" presetClass="entr" presetSubtype="0" fill="hold" nodeType="afterEffect">
                                  <p:stCondLst>
                                    <p:cond delay="100"/>
                                  </p:stCondLst>
                                  <p:childTnLst>
                                    <p:set>
                                      <p:cBhvr>
                                        <p:cTn id="43" dur="1" fill="hold">
                                          <p:stCondLst>
                                            <p:cond delay="0"/>
                                          </p:stCondLst>
                                        </p:cTn>
                                        <p:tgtEl>
                                          <p:spTgt spid="33835"/>
                                        </p:tgtEl>
                                        <p:attrNameLst>
                                          <p:attrName>style.visibility</p:attrName>
                                        </p:attrNameLst>
                                      </p:cBhvr>
                                      <p:to>
                                        <p:strVal val="visible"/>
                                      </p:to>
                                    </p:set>
                                    <p:animEffect transition="in" filter="dissolve">
                                      <p:cBhvr>
                                        <p:cTn id="44" dur="500"/>
                                        <p:tgtEl>
                                          <p:spTgt spid="33835"/>
                                        </p:tgtEl>
                                      </p:cBhvr>
                                    </p:animEffect>
                                  </p:childTnLst>
                                </p:cTn>
                              </p:par>
                            </p:childTnLst>
                          </p:cTn>
                        </p:par>
                        <p:par>
                          <p:cTn id="45" fill="hold" nodeType="afterGroup">
                            <p:stCondLst>
                              <p:cond delay="6100"/>
                            </p:stCondLst>
                            <p:childTnLst>
                              <p:par>
                                <p:cTn id="46" presetID="9" presetClass="entr" presetSubtype="0" fill="hold" nodeType="afterEffect">
                                  <p:stCondLst>
                                    <p:cond delay="100"/>
                                  </p:stCondLst>
                                  <p:childTnLst>
                                    <p:set>
                                      <p:cBhvr>
                                        <p:cTn id="47" dur="1" fill="hold">
                                          <p:stCondLst>
                                            <p:cond delay="0"/>
                                          </p:stCondLst>
                                        </p:cTn>
                                        <p:tgtEl>
                                          <p:spTgt spid="33838"/>
                                        </p:tgtEl>
                                        <p:attrNameLst>
                                          <p:attrName>style.visibility</p:attrName>
                                        </p:attrNameLst>
                                      </p:cBhvr>
                                      <p:to>
                                        <p:strVal val="visible"/>
                                      </p:to>
                                    </p:set>
                                    <p:animEffect transition="in" filter="dissolve">
                                      <p:cBhvr>
                                        <p:cTn id="48" dur="500"/>
                                        <p:tgtEl>
                                          <p:spTgt spid="33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51C6F90-0C0F-EA73-DFAC-6246C8F9E730}"/>
              </a:ext>
            </a:extLst>
          </p:cNvPr>
          <p:cNvPicPr>
            <a:picLocks noChangeAspect="1"/>
          </p:cNvPicPr>
          <p:nvPr/>
        </p:nvPicPr>
        <p:blipFill rotWithShape="1">
          <a:blip r:embed="rId3">
            <a:extLst>
              <a:ext uri="{28A0092B-C50C-407E-A947-70E740481C1C}">
                <a14:useLocalDpi xmlns:a14="http://schemas.microsoft.com/office/drawing/2010/main" val="0"/>
              </a:ext>
            </a:extLst>
          </a:blip>
          <a:srcRect r="11111"/>
          <a:stretch/>
        </p:blipFill>
        <p:spPr>
          <a:xfrm>
            <a:off x="0" y="0"/>
            <a:ext cx="9144000" cy="5143500"/>
          </a:xfrm>
          <a:prstGeom prst="rect">
            <a:avLst/>
          </a:prstGeom>
        </p:spPr>
      </p:pic>
      <p:sp>
        <p:nvSpPr>
          <p:cNvPr id="18" name="椭圆 17"/>
          <p:cNvSpPr/>
          <p:nvPr/>
        </p:nvSpPr>
        <p:spPr>
          <a:xfrm>
            <a:off x="2555776" y="771550"/>
            <a:ext cx="3744416" cy="374441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2"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4" name="文本框 3">
            <a:extLst>
              <a:ext uri="{FF2B5EF4-FFF2-40B4-BE49-F238E27FC236}">
                <a16:creationId xmlns:a16="http://schemas.microsoft.com/office/drawing/2014/main" id="{BC2A6823-F175-9DBB-2CD0-A28DAE91888C}"/>
              </a:ext>
            </a:extLst>
          </p:cNvPr>
          <p:cNvSpPr txBox="1"/>
          <p:nvPr/>
        </p:nvSpPr>
        <p:spPr>
          <a:xfrm>
            <a:off x="3150096" y="1779662"/>
            <a:ext cx="4572000" cy="2492990"/>
          </a:xfrm>
          <a:prstGeom prst="rect">
            <a:avLst/>
          </a:prstGeom>
          <a:noFill/>
        </p:spPr>
        <p:txBody>
          <a:bodyPr wrap="square">
            <a:spAutoFit/>
          </a:bodyPr>
          <a:lstStyle/>
          <a:p>
            <a:r>
              <a:rPr lang="en-US" altLang="zh-CN" sz="4000" dirty="0">
                <a:solidFill>
                  <a:schemeClr val="accent2">
                    <a:lumMod val="75000"/>
                  </a:schemeClr>
                </a:solidFill>
              </a:rPr>
              <a:t>Johnson</a:t>
            </a:r>
            <a:r>
              <a:rPr lang="zh-CN" altLang="en-US" sz="4000" dirty="0">
                <a:solidFill>
                  <a:schemeClr val="accent2">
                    <a:lumMod val="75000"/>
                  </a:schemeClr>
                </a:solidFill>
              </a:rPr>
              <a:t>算法</a:t>
            </a:r>
            <a:endParaRPr lang="en-US" altLang="zh-CN" sz="4000" dirty="0">
              <a:solidFill>
                <a:schemeClr val="accent2">
                  <a:lumMod val="75000"/>
                </a:schemeClr>
              </a:solidFill>
            </a:endParaRPr>
          </a:p>
          <a:p>
            <a:r>
              <a:rPr lang="en-US" altLang="zh-CN" sz="4000" kern="100" dirty="0">
                <a:solidFill>
                  <a:schemeClr val="accent2">
                    <a:lumMod val="75000"/>
                  </a:schemeClr>
                </a:solidFill>
                <a:latin typeface="Calibri" panose="020F0502020204030204" pitchFamily="34" charset="0"/>
                <a:ea typeface="宋体" panose="02010600030101010101" pitchFamily="2" charset="-122"/>
                <a:cs typeface="Times New Roman" panose="02020603050405020304" pitchFamily="18" charset="0"/>
              </a:rPr>
              <a:t>         </a:t>
            </a:r>
            <a:r>
              <a:rPr lang="en-US" altLang="zh-CN" sz="3200" kern="100" dirty="0">
                <a:solidFill>
                  <a:schemeClr val="accent2">
                    <a:lumMod val="75000"/>
                  </a:schemeClr>
                </a:solidFill>
                <a:latin typeface="Calibri" panose="020F0502020204030204" pitchFamily="34" charset="0"/>
                <a:ea typeface="宋体" panose="02010600030101010101" pitchFamily="2" charset="-122"/>
                <a:cs typeface="Times New Roman" panose="02020603050405020304" pitchFamily="18" charset="0"/>
              </a:rPr>
              <a:t>&amp;</a:t>
            </a:r>
          </a:p>
          <a:p>
            <a:r>
              <a:rPr lang="en-US" altLang="zh-CN" sz="4000" kern="100" dirty="0">
                <a:solidFill>
                  <a:schemeClr val="accent2">
                    <a:lumMod val="75000"/>
                  </a:schemeClr>
                </a:solidFill>
                <a:latin typeface="Calibri" panose="020F0502020204030204" pitchFamily="34" charset="0"/>
                <a:ea typeface="宋体" panose="02010600030101010101" pitchFamily="2" charset="-122"/>
                <a:cs typeface="Times New Roman" panose="02020603050405020304" pitchFamily="18" charset="0"/>
              </a:rPr>
              <a:t>    A*</a:t>
            </a:r>
            <a:r>
              <a:rPr lang="zh-CN" altLang="zh-CN" sz="4000" kern="100" dirty="0">
                <a:solidFill>
                  <a:schemeClr val="accent2">
                    <a:lumMod val="75000"/>
                  </a:schemeClr>
                </a:solidFill>
                <a:latin typeface="Calibri" panose="020F0502020204030204" pitchFamily="34" charset="0"/>
                <a:ea typeface="宋体" panose="02010600030101010101" pitchFamily="2" charset="-122"/>
                <a:cs typeface="Times New Roman" panose="02020603050405020304" pitchFamily="18" charset="0"/>
              </a:rPr>
              <a:t>算法</a:t>
            </a:r>
            <a:endParaRPr lang="zh-CN" altLang="en-US" sz="4000" dirty="0">
              <a:solidFill>
                <a:schemeClr val="accent2">
                  <a:lumMod val="75000"/>
                </a:schemeClr>
              </a:solidFill>
            </a:endParaRPr>
          </a:p>
          <a:p>
            <a:endParaRPr lang="en-US" altLang="zh-CN" sz="3600" dirty="0">
              <a:solidFill>
                <a:schemeClr val="accent2">
                  <a:lumMod val="75000"/>
                </a:schemeClr>
              </a:solidFill>
            </a:endParaRPr>
          </a:p>
        </p:txBody>
      </p:sp>
    </p:spTree>
    <p:extLst>
      <p:ext uri="{BB962C8B-B14F-4D97-AF65-F5344CB8AC3E}">
        <p14:creationId xmlns:p14="http://schemas.microsoft.com/office/powerpoint/2010/main" val="32058800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2E5E3E-B581-E789-9920-3629C9A914A8}"/>
              </a:ext>
            </a:extLst>
          </p:cNvPr>
          <p:cNvSpPr txBox="1"/>
          <p:nvPr/>
        </p:nvSpPr>
        <p:spPr>
          <a:xfrm>
            <a:off x="251520" y="934730"/>
            <a:ext cx="5544616" cy="4185761"/>
          </a:xfrm>
          <a:prstGeom prst="rect">
            <a:avLst/>
          </a:prstGeom>
          <a:noFill/>
        </p:spPr>
        <p:txBody>
          <a:bodyPr wrap="square">
            <a:spAutoFit/>
          </a:bodyPr>
          <a:lstStyle/>
          <a:p>
            <a:r>
              <a:rPr lang="en-US" altLang="zh-CN" sz="1400" b="1" dirty="0">
                <a:solidFill>
                  <a:schemeClr val="accent2">
                    <a:lumMod val="75000"/>
                  </a:schemeClr>
                </a:solidFill>
              </a:rPr>
              <a:t>A* [1]  </a:t>
            </a:r>
            <a:r>
              <a:rPr lang="zh-CN" altLang="en-US" sz="1400" b="1" dirty="0">
                <a:solidFill>
                  <a:schemeClr val="accent2">
                    <a:lumMod val="75000"/>
                  </a:schemeClr>
                </a:solidFill>
              </a:rPr>
              <a:t>（</a:t>
            </a:r>
            <a:r>
              <a:rPr lang="en-US" altLang="zh-CN" sz="1400" b="1" dirty="0">
                <a:solidFill>
                  <a:schemeClr val="accent2">
                    <a:lumMod val="75000"/>
                  </a:schemeClr>
                </a:solidFill>
              </a:rPr>
              <a:t>A-Star)</a:t>
            </a:r>
            <a:r>
              <a:rPr lang="zh-CN" altLang="en-US" sz="1400" b="1" dirty="0">
                <a:solidFill>
                  <a:schemeClr val="accent2">
                    <a:lumMod val="75000"/>
                  </a:schemeClr>
                </a:solidFill>
              </a:rPr>
              <a:t>算法是一种静态路网中求解最短路径最有效的直接搜索方法，也是许多其他问题的常用启发式算法。注意</a:t>
            </a:r>
            <a:r>
              <a:rPr lang="en-US" altLang="zh-CN" sz="1400" b="1" dirty="0">
                <a:solidFill>
                  <a:schemeClr val="accent2">
                    <a:lumMod val="75000"/>
                  </a:schemeClr>
                </a:solidFill>
              </a:rPr>
              <a:t>——</a:t>
            </a:r>
            <a:r>
              <a:rPr lang="zh-CN" altLang="en-US" sz="1400" b="1" dirty="0">
                <a:solidFill>
                  <a:schemeClr val="accent2">
                    <a:lumMod val="75000"/>
                  </a:schemeClr>
                </a:solidFill>
              </a:rPr>
              <a:t>是最有效的直接搜索算法，之后涌现了很多预处理算法（如</a:t>
            </a:r>
            <a:r>
              <a:rPr lang="en-US" altLang="zh-CN" sz="1400" b="1" dirty="0">
                <a:solidFill>
                  <a:schemeClr val="accent2">
                    <a:lumMod val="75000"/>
                  </a:schemeClr>
                </a:solidFill>
              </a:rPr>
              <a:t>CH</a:t>
            </a:r>
            <a:r>
              <a:rPr lang="zh-CN" altLang="en-US" sz="1400" b="1" dirty="0">
                <a:solidFill>
                  <a:schemeClr val="accent2">
                    <a:lumMod val="75000"/>
                  </a:schemeClr>
                </a:solidFill>
              </a:rPr>
              <a:t>），在线查询效率是</a:t>
            </a:r>
            <a:r>
              <a:rPr lang="en-US" altLang="zh-CN" sz="1400" b="1" dirty="0">
                <a:solidFill>
                  <a:schemeClr val="accent2">
                    <a:lumMod val="75000"/>
                  </a:schemeClr>
                </a:solidFill>
              </a:rPr>
              <a:t>A*</a:t>
            </a:r>
            <a:r>
              <a:rPr lang="zh-CN" altLang="en-US" sz="1400" b="1" dirty="0">
                <a:solidFill>
                  <a:schemeClr val="accent2">
                    <a:lumMod val="75000"/>
                  </a:schemeClr>
                </a:solidFill>
              </a:rPr>
              <a:t>算法的数千甚至上万倍。</a:t>
            </a:r>
          </a:p>
          <a:p>
            <a:r>
              <a:rPr lang="zh-CN" altLang="en-US" sz="1400" b="1" dirty="0">
                <a:solidFill>
                  <a:schemeClr val="accent2">
                    <a:lumMod val="75000"/>
                  </a:schemeClr>
                </a:solidFill>
              </a:rPr>
              <a:t>公式表示为： </a:t>
            </a:r>
            <a:r>
              <a:rPr lang="en-US" altLang="zh-CN" sz="1400" b="1" dirty="0">
                <a:solidFill>
                  <a:schemeClr val="accent2">
                    <a:lumMod val="75000"/>
                  </a:schemeClr>
                </a:solidFill>
              </a:rPr>
              <a:t>f*(n)=g*(n)+h*(n),</a:t>
            </a:r>
          </a:p>
          <a:p>
            <a:r>
              <a:rPr lang="zh-CN" altLang="en-US" sz="1400" b="1" dirty="0">
                <a:solidFill>
                  <a:schemeClr val="accent2">
                    <a:lumMod val="75000"/>
                  </a:schemeClr>
                </a:solidFill>
              </a:rPr>
              <a:t>其中， </a:t>
            </a:r>
            <a:r>
              <a:rPr lang="en-US" altLang="zh-CN" sz="1400" b="1" dirty="0">
                <a:solidFill>
                  <a:schemeClr val="accent2">
                    <a:lumMod val="75000"/>
                  </a:schemeClr>
                </a:solidFill>
              </a:rPr>
              <a:t>f*(n) </a:t>
            </a:r>
            <a:r>
              <a:rPr lang="zh-CN" altLang="en-US" sz="1400" b="1" dirty="0">
                <a:solidFill>
                  <a:schemeClr val="accent2">
                    <a:lumMod val="75000"/>
                  </a:schemeClr>
                </a:solidFill>
              </a:rPr>
              <a:t>是从初始状态经由状态</a:t>
            </a:r>
            <a:r>
              <a:rPr lang="en-US" altLang="zh-CN" sz="1400" b="1" dirty="0">
                <a:solidFill>
                  <a:schemeClr val="accent2">
                    <a:lumMod val="75000"/>
                  </a:schemeClr>
                </a:solidFill>
              </a:rPr>
              <a:t>n</a:t>
            </a:r>
            <a:r>
              <a:rPr lang="zh-CN" altLang="en-US" sz="1400" b="1" dirty="0">
                <a:solidFill>
                  <a:schemeClr val="accent2">
                    <a:lumMod val="75000"/>
                  </a:schemeClr>
                </a:solidFill>
              </a:rPr>
              <a:t>到目标状态的最小代价估计，</a:t>
            </a:r>
          </a:p>
          <a:p>
            <a:r>
              <a:rPr lang="en-US" altLang="zh-CN" sz="1400" b="1" dirty="0">
                <a:solidFill>
                  <a:schemeClr val="accent2">
                    <a:lumMod val="75000"/>
                  </a:schemeClr>
                </a:solidFill>
              </a:rPr>
              <a:t>            g*(n) </a:t>
            </a:r>
            <a:r>
              <a:rPr lang="zh-CN" altLang="en-US" sz="1400" b="1" dirty="0">
                <a:solidFill>
                  <a:schemeClr val="accent2">
                    <a:lumMod val="75000"/>
                  </a:schemeClr>
                </a:solidFill>
              </a:rPr>
              <a:t>是在状态空间中从初始状态到状态</a:t>
            </a:r>
            <a:r>
              <a:rPr lang="en-US" altLang="zh-CN" sz="1400" b="1" dirty="0">
                <a:solidFill>
                  <a:schemeClr val="accent2">
                    <a:lumMod val="75000"/>
                  </a:schemeClr>
                </a:solidFill>
              </a:rPr>
              <a:t>n</a:t>
            </a:r>
            <a:r>
              <a:rPr lang="zh-CN" altLang="en-US" sz="1400" b="1" dirty="0">
                <a:solidFill>
                  <a:schemeClr val="accent2">
                    <a:lumMod val="75000"/>
                  </a:schemeClr>
                </a:solidFill>
              </a:rPr>
              <a:t>的最小代价，</a:t>
            </a:r>
          </a:p>
          <a:p>
            <a:r>
              <a:rPr lang="en-US" altLang="zh-CN" sz="1400" b="1" dirty="0">
                <a:solidFill>
                  <a:schemeClr val="accent2">
                    <a:lumMod val="75000"/>
                  </a:schemeClr>
                </a:solidFill>
              </a:rPr>
              <a:t>            h*(n) </a:t>
            </a:r>
            <a:r>
              <a:rPr lang="zh-CN" altLang="en-US" sz="1400" b="1" dirty="0">
                <a:solidFill>
                  <a:schemeClr val="accent2">
                    <a:lumMod val="75000"/>
                  </a:schemeClr>
                </a:solidFill>
              </a:rPr>
              <a:t>是从状态</a:t>
            </a:r>
            <a:r>
              <a:rPr lang="en-US" altLang="zh-CN" sz="1400" b="1" dirty="0">
                <a:solidFill>
                  <a:schemeClr val="accent2">
                    <a:lumMod val="75000"/>
                  </a:schemeClr>
                </a:solidFill>
              </a:rPr>
              <a:t>n</a:t>
            </a:r>
            <a:r>
              <a:rPr lang="zh-CN" altLang="en-US" sz="1400" b="1" dirty="0">
                <a:solidFill>
                  <a:schemeClr val="accent2">
                    <a:lumMod val="75000"/>
                  </a:schemeClr>
                </a:solidFill>
              </a:rPr>
              <a:t>到目标状态的路径的最小估计代价。</a:t>
            </a:r>
          </a:p>
          <a:p>
            <a:r>
              <a:rPr lang="zh-CN" altLang="en-US" sz="1400" b="1" dirty="0">
                <a:solidFill>
                  <a:schemeClr val="accent2">
                    <a:lumMod val="75000"/>
                  </a:schemeClr>
                </a:solidFill>
              </a:rPr>
              <a:t>（对于路径搜索问题，状态就是图中的节点，代价就是距离）</a:t>
            </a:r>
          </a:p>
          <a:p>
            <a:r>
              <a:rPr lang="zh-CN" altLang="en-US" sz="1400" b="1" dirty="0">
                <a:solidFill>
                  <a:schemeClr val="accent2">
                    <a:lumMod val="75000"/>
                  </a:schemeClr>
                </a:solidFill>
              </a:rPr>
              <a:t>真实</a:t>
            </a:r>
            <a:r>
              <a:rPr lang="en-US" altLang="zh-CN" sz="1400" b="1" dirty="0">
                <a:solidFill>
                  <a:schemeClr val="accent2">
                    <a:lumMod val="75000"/>
                  </a:schemeClr>
                </a:solidFill>
              </a:rPr>
              <a:t>h(n)</a:t>
            </a:r>
            <a:r>
              <a:rPr lang="zh-CN" altLang="en-US" sz="1400" b="1" dirty="0">
                <a:solidFill>
                  <a:schemeClr val="accent2">
                    <a:lumMod val="75000"/>
                  </a:schemeClr>
                </a:solidFill>
              </a:rPr>
              <a:t>的选取：</a:t>
            </a:r>
          </a:p>
          <a:p>
            <a:r>
              <a:rPr lang="zh-CN" altLang="en-US" sz="1400" b="1" dirty="0">
                <a:solidFill>
                  <a:schemeClr val="accent2">
                    <a:lumMod val="75000"/>
                  </a:schemeClr>
                </a:solidFill>
              </a:rPr>
              <a:t>保证找到最短路径（最优解的）条件，关键在于估价函数</a:t>
            </a:r>
            <a:r>
              <a:rPr lang="en-US" altLang="zh-CN" sz="1400" b="1" dirty="0">
                <a:solidFill>
                  <a:schemeClr val="accent2">
                    <a:lumMod val="75000"/>
                  </a:schemeClr>
                </a:solidFill>
              </a:rPr>
              <a:t>f(n)</a:t>
            </a:r>
            <a:r>
              <a:rPr lang="zh-CN" altLang="en-US" sz="1400" b="1" dirty="0">
                <a:solidFill>
                  <a:schemeClr val="accent2">
                    <a:lumMod val="75000"/>
                  </a:schemeClr>
                </a:solidFill>
              </a:rPr>
              <a:t>的选取（或者说</a:t>
            </a:r>
            <a:r>
              <a:rPr lang="en-US" altLang="zh-CN" sz="1400" b="1" dirty="0">
                <a:solidFill>
                  <a:schemeClr val="accent2">
                    <a:lumMod val="75000"/>
                  </a:schemeClr>
                </a:solidFill>
              </a:rPr>
              <a:t>h(n)</a:t>
            </a:r>
            <a:r>
              <a:rPr lang="zh-CN" altLang="en-US" sz="1400" b="1" dirty="0">
                <a:solidFill>
                  <a:schemeClr val="accent2">
                    <a:lumMod val="75000"/>
                  </a:schemeClr>
                </a:solidFill>
              </a:rPr>
              <a:t>的选取）。</a:t>
            </a:r>
          </a:p>
          <a:p>
            <a:r>
              <a:rPr lang="zh-CN" altLang="en-US" sz="1400" b="1" dirty="0">
                <a:solidFill>
                  <a:schemeClr val="accent2">
                    <a:lumMod val="75000"/>
                  </a:schemeClr>
                </a:solidFill>
              </a:rPr>
              <a:t>以</a:t>
            </a:r>
            <a:r>
              <a:rPr lang="en-US" altLang="zh-CN" sz="1400" b="1" dirty="0">
                <a:solidFill>
                  <a:schemeClr val="accent2">
                    <a:lumMod val="75000"/>
                  </a:schemeClr>
                </a:solidFill>
              </a:rPr>
              <a:t>h(n)</a:t>
            </a:r>
            <a:r>
              <a:rPr lang="zh-CN" altLang="en-US" sz="1400" b="1" dirty="0">
                <a:solidFill>
                  <a:schemeClr val="accent2">
                    <a:lumMod val="75000"/>
                  </a:schemeClr>
                </a:solidFill>
              </a:rPr>
              <a:t>表达状态</a:t>
            </a:r>
            <a:r>
              <a:rPr lang="en-US" altLang="zh-CN" sz="1400" b="1" dirty="0">
                <a:solidFill>
                  <a:schemeClr val="accent2">
                    <a:lumMod val="75000"/>
                  </a:schemeClr>
                </a:solidFill>
              </a:rPr>
              <a:t>n</a:t>
            </a:r>
            <a:r>
              <a:rPr lang="zh-CN" altLang="en-US" sz="1400" b="1" dirty="0">
                <a:solidFill>
                  <a:schemeClr val="accent2">
                    <a:lumMod val="75000"/>
                  </a:schemeClr>
                </a:solidFill>
              </a:rPr>
              <a:t>到目标状态估计的距离，那么</a:t>
            </a:r>
            <a:r>
              <a:rPr lang="en-US" altLang="zh-CN" sz="1400" b="1" dirty="0">
                <a:solidFill>
                  <a:schemeClr val="accent2">
                    <a:lumMod val="75000"/>
                  </a:schemeClr>
                </a:solidFill>
              </a:rPr>
              <a:t>h(n)</a:t>
            </a:r>
            <a:r>
              <a:rPr lang="zh-CN" altLang="en-US" sz="1400" b="1" dirty="0">
                <a:solidFill>
                  <a:schemeClr val="accent2">
                    <a:lumMod val="75000"/>
                  </a:schemeClr>
                </a:solidFill>
              </a:rPr>
              <a:t>的选取大致有如下三种情况：</a:t>
            </a:r>
          </a:p>
          <a:p>
            <a:r>
              <a:rPr lang="en-US" altLang="zh-CN" sz="1400" b="1" dirty="0">
                <a:solidFill>
                  <a:schemeClr val="accent2">
                    <a:lumMod val="75000"/>
                  </a:schemeClr>
                </a:solidFill>
              </a:rPr>
              <a:t>1.</a:t>
            </a:r>
            <a:r>
              <a:rPr lang="zh-CN" altLang="en-US" sz="1400" b="1" dirty="0">
                <a:solidFill>
                  <a:schemeClr val="accent2">
                    <a:lumMod val="75000"/>
                  </a:schemeClr>
                </a:solidFill>
              </a:rPr>
              <a:t>如果</a:t>
            </a:r>
            <a:r>
              <a:rPr lang="en-US" altLang="zh-CN" sz="1400" b="1" dirty="0">
                <a:solidFill>
                  <a:schemeClr val="accent2">
                    <a:lumMod val="75000"/>
                  </a:schemeClr>
                </a:solidFill>
              </a:rPr>
              <a:t>h(n)&lt; h*(n)</a:t>
            </a:r>
            <a:r>
              <a:rPr lang="zh-CN" altLang="en-US" sz="1400" b="1" dirty="0">
                <a:solidFill>
                  <a:schemeClr val="accent2">
                    <a:lumMod val="75000"/>
                  </a:schemeClr>
                </a:solidFill>
              </a:rPr>
              <a:t>，这种情况下，搜索的点数多，搜索范围大，效率低。但能得到最优解。</a:t>
            </a:r>
          </a:p>
          <a:p>
            <a:r>
              <a:rPr lang="en-US" altLang="zh-CN" sz="1400" b="1" dirty="0">
                <a:solidFill>
                  <a:schemeClr val="accent2">
                    <a:lumMod val="75000"/>
                  </a:schemeClr>
                </a:solidFill>
              </a:rPr>
              <a:t>2.</a:t>
            </a:r>
            <a:r>
              <a:rPr lang="zh-CN" altLang="en-US" sz="1400" b="1" dirty="0">
                <a:solidFill>
                  <a:schemeClr val="accent2">
                    <a:lumMod val="75000"/>
                  </a:schemeClr>
                </a:solidFill>
              </a:rPr>
              <a:t>如果</a:t>
            </a:r>
            <a:r>
              <a:rPr lang="en-US" altLang="zh-CN" sz="1400" b="1" dirty="0">
                <a:solidFill>
                  <a:schemeClr val="accent2">
                    <a:lumMod val="75000"/>
                  </a:schemeClr>
                </a:solidFill>
              </a:rPr>
              <a:t>h(n)=h*(n)</a:t>
            </a:r>
            <a:r>
              <a:rPr lang="zh-CN" altLang="en-US" sz="1400" b="1" dirty="0">
                <a:solidFill>
                  <a:schemeClr val="accent2">
                    <a:lumMod val="75000"/>
                  </a:schemeClr>
                </a:solidFill>
              </a:rPr>
              <a:t>，此时的搜索效率是最高的。</a:t>
            </a:r>
          </a:p>
          <a:p>
            <a:r>
              <a:rPr lang="en-US" altLang="zh-CN" sz="1400" b="1" dirty="0">
                <a:solidFill>
                  <a:schemeClr val="accent2">
                    <a:lumMod val="75000"/>
                  </a:schemeClr>
                </a:solidFill>
              </a:rPr>
              <a:t>3.</a:t>
            </a:r>
            <a:r>
              <a:rPr lang="zh-CN" altLang="en-US" sz="1400" b="1" dirty="0">
                <a:solidFill>
                  <a:schemeClr val="accent2">
                    <a:lumMod val="75000"/>
                  </a:schemeClr>
                </a:solidFill>
              </a:rPr>
              <a:t>如果 </a:t>
            </a:r>
            <a:r>
              <a:rPr lang="en-US" altLang="zh-CN" sz="1400" b="1" dirty="0">
                <a:solidFill>
                  <a:schemeClr val="accent2">
                    <a:lumMod val="75000"/>
                  </a:schemeClr>
                </a:solidFill>
              </a:rPr>
              <a:t>h(n)&gt;h*(n)</a:t>
            </a:r>
            <a:r>
              <a:rPr lang="zh-CN" altLang="en-US" sz="1400" b="1" dirty="0">
                <a:solidFill>
                  <a:schemeClr val="accent2">
                    <a:lumMod val="75000"/>
                  </a:schemeClr>
                </a:solidFill>
              </a:rPr>
              <a:t>，搜索的点数少，搜索范围小，效率高，但不能保证得到最优解</a:t>
            </a:r>
            <a:r>
              <a:rPr lang="zh-CN" altLang="en-US" sz="1400" dirty="0">
                <a:solidFill>
                  <a:schemeClr val="accent2">
                    <a:lumMod val="75000"/>
                  </a:schemeClr>
                </a:solidFill>
              </a:rPr>
              <a:t>。</a:t>
            </a:r>
          </a:p>
        </p:txBody>
      </p:sp>
      <p:sp>
        <p:nvSpPr>
          <p:cNvPr id="4" name="文本框 3">
            <a:extLst>
              <a:ext uri="{FF2B5EF4-FFF2-40B4-BE49-F238E27FC236}">
                <a16:creationId xmlns:a16="http://schemas.microsoft.com/office/drawing/2014/main" id="{87C8D935-A247-D900-4832-9A6CB1B08A56}"/>
              </a:ext>
            </a:extLst>
          </p:cNvPr>
          <p:cNvSpPr txBox="1"/>
          <p:nvPr/>
        </p:nvSpPr>
        <p:spPr>
          <a:xfrm>
            <a:off x="1259632" y="411510"/>
            <a:ext cx="2160240" cy="523220"/>
          </a:xfrm>
          <a:prstGeom prst="rect">
            <a:avLst/>
          </a:prstGeom>
          <a:noFill/>
        </p:spPr>
        <p:txBody>
          <a:bodyPr wrap="square" rtlCol="0">
            <a:spAutoFit/>
          </a:bodyPr>
          <a:lstStyle/>
          <a:p>
            <a:r>
              <a:rPr lang="en-US" altLang="zh-CN" sz="2800" dirty="0">
                <a:solidFill>
                  <a:schemeClr val="accent2">
                    <a:lumMod val="75000"/>
                  </a:schemeClr>
                </a:solidFill>
              </a:rPr>
              <a:t>A*</a:t>
            </a:r>
            <a:r>
              <a:rPr lang="zh-CN" altLang="en-US" sz="2800" dirty="0">
                <a:solidFill>
                  <a:schemeClr val="accent2">
                    <a:lumMod val="75000"/>
                  </a:schemeClr>
                </a:solidFill>
              </a:rPr>
              <a:t>算法</a:t>
            </a:r>
          </a:p>
        </p:txBody>
      </p:sp>
      <p:pic>
        <p:nvPicPr>
          <p:cNvPr id="5" name="图片 4">
            <a:extLst>
              <a:ext uri="{FF2B5EF4-FFF2-40B4-BE49-F238E27FC236}">
                <a16:creationId xmlns:a16="http://schemas.microsoft.com/office/drawing/2014/main" id="{477A3299-D4D3-5989-BF3A-A19CABD7D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176" y="1275606"/>
            <a:ext cx="2880320" cy="1798372"/>
          </a:xfrm>
          <a:prstGeom prst="rect">
            <a:avLst/>
          </a:prstGeom>
        </p:spPr>
      </p:pic>
    </p:spTree>
    <p:extLst>
      <p:ext uri="{BB962C8B-B14F-4D97-AF65-F5344CB8AC3E}">
        <p14:creationId xmlns:p14="http://schemas.microsoft.com/office/powerpoint/2010/main" val="19339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60FCA8-799F-61DA-99CF-F43666E40CF9}"/>
              </a:ext>
            </a:extLst>
          </p:cNvPr>
          <p:cNvSpPr txBox="1"/>
          <p:nvPr/>
        </p:nvSpPr>
        <p:spPr>
          <a:xfrm>
            <a:off x="539552" y="555526"/>
            <a:ext cx="3888432" cy="3416320"/>
          </a:xfrm>
          <a:prstGeom prst="rect">
            <a:avLst/>
          </a:prstGeom>
          <a:noFill/>
        </p:spPr>
        <p:txBody>
          <a:bodyPr wrap="square">
            <a:spAutoFit/>
          </a:bodyPr>
          <a:lstStyle/>
          <a:p>
            <a:r>
              <a:rPr lang="zh-CN" altLang="en-US" sz="2000" dirty="0">
                <a:solidFill>
                  <a:schemeClr val="accent2">
                    <a:lumMod val="75000"/>
                  </a:schemeClr>
                </a:solidFill>
              </a:rPr>
              <a:t>具体搜索过程</a:t>
            </a:r>
          </a:p>
          <a:p>
            <a:r>
              <a:rPr lang="zh-CN" altLang="en-US" sz="1400" dirty="0">
                <a:solidFill>
                  <a:schemeClr val="accent2">
                    <a:lumMod val="75000"/>
                  </a:schemeClr>
                </a:solidFill>
              </a:rPr>
              <a:t>一</a:t>
            </a:r>
            <a:r>
              <a:rPr lang="en-US" altLang="zh-CN" sz="1400" dirty="0">
                <a:solidFill>
                  <a:schemeClr val="accent2">
                    <a:lumMod val="75000"/>
                  </a:schemeClr>
                </a:solidFill>
              </a:rPr>
              <a:t>.</a:t>
            </a:r>
            <a:r>
              <a:rPr lang="zh-CN" altLang="en-US" sz="1400" dirty="0">
                <a:solidFill>
                  <a:schemeClr val="accent2">
                    <a:lumMod val="75000"/>
                  </a:schemeClr>
                </a:solidFill>
              </a:rPr>
              <a:t>首先需要创建一张地图，可以有障碍物但是必须进行标记。</a:t>
            </a:r>
          </a:p>
          <a:p>
            <a:r>
              <a:rPr lang="zh-CN" altLang="en-US" sz="1400" dirty="0">
                <a:solidFill>
                  <a:schemeClr val="accent2">
                    <a:lumMod val="75000"/>
                  </a:schemeClr>
                </a:solidFill>
              </a:rPr>
              <a:t>二</a:t>
            </a:r>
            <a:r>
              <a:rPr lang="en-US" altLang="zh-CN" sz="1400" dirty="0">
                <a:solidFill>
                  <a:schemeClr val="accent2">
                    <a:lumMod val="75000"/>
                  </a:schemeClr>
                </a:solidFill>
              </a:rPr>
              <a:t>.</a:t>
            </a:r>
            <a:r>
              <a:rPr lang="zh-CN" altLang="en-US" sz="1400" dirty="0">
                <a:solidFill>
                  <a:schemeClr val="accent2">
                    <a:lumMod val="75000"/>
                  </a:schemeClr>
                </a:solidFill>
              </a:rPr>
              <a:t>设置路径的起点和终点</a:t>
            </a:r>
          </a:p>
          <a:p>
            <a:r>
              <a:rPr lang="zh-CN" altLang="en-US" sz="1400" dirty="0">
                <a:solidFill>
                  <a:schemeClr val="accent2">
                    <a:lumMod val="75000"/>
                  </a:schemeClr>
                </a:solidFill>
              </a:rPr>
              <a:t>三</a:t>
            </a:r>
            <a:r>
              <a:rPr lang="en-US" altLang="zh-CN" sz="1400" dirty="0">
                <a:solidFill>
                  <a:schemeClr val="accent2">
                    <a:lumMod val="75000"/>
                  </a:schemeClr>
                </a:solidFill>
              </a:rPr>
              <a:t>.</a:t>
            </a:r>
            <a:r>
              <a:rPr lang="zh-CN" altLang="en-US" sz="1400" dirty="0">
                <a:solidFill>
                  <a:schemeClr val="accent2">
                    <a:lumMod val="75000"/>
                  </a:schemeClr>
                </a:solidFill>
              </a:rPr>
              <a:t>开始搜索路径：</a:t>
            </a:r>
          </a:p>
          <a:p>
            <a:r>
              <a:rPr lang="en-US" altLang="zh-CN" sz="1400" dirty="0">
                <a:solidFill>
                  <a:schemeClr val="accent2">
                    <a:lumMod val="75000"/>
                  </a:schemeClr>
                </a:solidFill>
              </a:rPr>
              <a:t>1.</a:t>
            </a:r>
            <a:r>
              <a:rPr lang="zh-CN" altLang="en-US" sz="1400" dirty="0">
                <a:solidFill>
                  <a:schemeClr val="accent2">
                    <a:lumMod val="75000"/>
                  </a:schemeClr>
                </a:solidFill>
              </a:rPr>
              <a:t>初始化</a:t>
            </a:r>
            <a:r>
              <a:rPr lang="en-US" altLang="zh-CN" sz="1400" dirty="0">
                <a:solidFill>
                  <a:schemeClr val="accent2">
                    <a:lumMod val="75000"/>
                  </a:schemeClr>
                </a:solidFill>
              </a:rPr>
              <a:t>open</a:t>
            </a:r>
            <a:r>
              <a:rPr lang="zh-CN" altLang="en-US" sz="1400" dirty="0">
                <a:solidFill>
                  <a:schemeClr val="accent2">
                    <a:lumMod val="75000"/>
                  </a:schemeClr>
                </a:solidFill>
              </a:rPr>
              <a:t>列表，</a:t>
            </a:r>
            <a:r>
              <a:rPr lang="en-US" altLang="zh-CN" sz="1400" dirty="0">
                <a:solidFill>
                  <a:schemeClr val="accent2">
                    <a:lumMod val="75000"/>
                  </a:schemeClr>
                </a:solidFill>
              </a:rPr>
              <a:t>close</a:t>
            </a:r>
            <a:r>
              <a:rPr lang="zh-CN" altLang="en-US" sz="1400" dirty="0">
                <a:solidFill>
                  <a:schemeClr val="accent2">
                    <a:lumMod val="75000"/>
                  </a:schemeClr>
                </a:solidFill>
              </a:rPr>
              <a:t>列表，</a:t>
            </a:r>
            <a:r>
              <a:rPr lang="en-US" altLang="zh-CN" sz="1400" dirty="0">
                <a:solidFill>
                  <a:schemeClr val="accent2">
                    <a:lumMod val="75000"/>
                  </a:schemeClr>
                </a:solidFill>
              </a:rPr>
              <a:t>pre</a:t>
            </a:r>
            <a:r>
              <a:rPr lang="zh-CN" altLang="en-US" sz="1400" dirty="0">
                <a:solidFill>
                  <a:schemeClr val="accent2">
                    <a:lumMod val="75000"/>
                  </a:schemeClr>
                </a:solidFill>
              </a:rPr>
              <a:t>列表和</a:t>
            </a:r>
            <a:r>
              <a:rPr lang="en-US" altLang="zh-CN" sz="1400" dirty="0" err="1">
                <a:solidFill>
                  <a:schemeClr val="accent2">
                    <a:lumMod val="75000"/>
                  </a:schemeClr>
                </a:solidFill>
              </a:rPr>
              <a:t>valueF</a:t>
            </a:r>
            <a:r>
              <a:rPr lang="zh-CN" altLang="en-US" sz="1400" dirty="0">
                <a:solidFill>
                  <a:schemeClr val="accent2">
                    <a:lumMod val="75000"/>
                  </a:schemeClr>
                </a:solidFill>
              </a:rPr>
              <a:t>列表；</a:t>
            </a:r>
          </a:p>
          <a:p>
            <a:r>
              <a:rPr lang="en-US" altLang="zh-CN" sz="1400" dirty="0">
                <a:solidFill>
                  <a:schemeClr val="accent2">
                    <a:lumMod val="75000"/>
                  </a:schemeClr>
                </a:solidFill>
              </a:rPr>
              <a:t>2.</a:t>
            </a:r>
            <a:r>
              <a:rPr lang="zh-CN" altLang="en-US" sz="1400" dirty="0">
                <a:solidFill>
                  <a:schemeClr val="accent2">
                    <a:lumMod val="75000"/>
                  </a:schemeClr>
                </a:solidFill>
              </a:rPr>
              <a:t>将起点加入</a:t>
            </a:r>
            <a:r>
              <a:rPr lang="en-US" altLang="zh-CN" sz="1400" dirty="0">
                <a:solidFill>
                  <a:schemeClr val="accent2">
                    <a:lumMod val="75000"/>
                  </a:schemeClr>
                </a:solidFill>
              </a:rPr>
              <a:t>open</a:t>
            </a:r>
            <a:r>
              <a:rPr lang="zh-CN" altLang="en-US" sz="1400" dirty="0">
                <a:solidFill>
                  <a:schemeClr val="accent2">
                    <a:lumMod val="75000"/>
                  </a:schemeClr>
                </a:solidFill>
              </a:rPr>
              <a:t>列表，然后将其周围四个点（或八个点，由需求决定）加入到</a:t>
            </a:r>
            <a:r>
              <a:rPr lang="en-US" altLang="zh-CN" sz="1400" dirty="0">
                <a:solidFill>
                  <a:schemeClr val="accent2">
                    <a:lumMod val="75000"/>
                  </a:schemeClr>
                </a:solidFill>
              </a:rPr>
              <a:t>open</a:t>
            </a:r>
            <a:r>
              <a:rPr lang="zh-CN" altLang="en-US" sz="1400" dirty="0">
                <a:solidFill>
                  <a:schemeClr val="accent2">
                    <a:lumMod val="75000"/>
                  </a:schemeClr>
                </a:solidFill>
              </a:rPr>
              <a:t>列表。将起点从</a:t>
            </a:r>
            <a:r>
              <a:rPr lang="en-US" altLang="zh-CN" sz="1400" dirty="0">
                <a:solidFill>
                  <a:schemeClr val="accent2">
                    <a:lumMod val="75000"/>
                  </a:schemeClr>
                </a:solidFill>
              </a:rPr>
              <a:t>open</a:t>
            </a:r>
            <a:r>
              <a:rPr lang="zh-CN" altLang="en-US" sz="1400" dirty="0">
                <a:solidFill>
                  <a:schemeClr val="accent2">
                    <a:lumMod val="75000"/>
                  </a:schemeClr>
                </a:solidFill>
              </a:rPr>
              <a:t>列表中移除并移动到</a:t>
            </a:r>
            <a:r>
              <a:rPr lang="en-US" altLang="zh-CN" sz="1400" dirty="0">
                <a:solidFill>
                  <a:schemeClr val="accent2">
                    <a:lumMod val="75000"/>
                  </a:schemeClr>
                </a:solidFill>
              </a:rPr>
              <a:t>close</a:t>
            </a:r>
            <a:r>
              <a:rPr lang="zh-CN" altLang="en-US" sz="1400" dirty="0">
                <a:solidFill>
                  <a:schemeClr val="accent2">
                    <a:lumMod val="75000"/>
                  </a:schemeClr>
                </a:solidFill>
              </a:rPr>
              <a:t>列表；</a:t>
            </a:r>
          </a:p>
          <a:p>
            <a:r>
              <a:rPr lang="en-US" altLang="zh-CN" sz="1400" dirty="0">
                <a:solidFill>
                  <a:schemeClr val="accent2">
                    <a:lumMod val="75000"/>
                  </a:schemeClr>
                </a:solidFill>
              </a:rPr>
              <a:t>3.</a:t>
            </a:r>
            <a:r>
              <a:rPr lang="zh-CN" altLang="en-US" sz="1400" dirty="0">
                <a:solidFill>
                  <a:schemeClr val="accent2">
                    <a:lumMod val="75000"/>
                  </a:schemeClr>
                </a:solidFill>
              </a:rPr>
              <a:t>依次判断周围这四个点是否在</a:t>
            </a:r>
            <a:r>
              <a:rPr lang="en-US" altLang="zh-CN" sz="1400" dirty="0">
                <a:solidFill>
                  <a:schemeClr val="accent2">
                    <a:lumMod val="75000"/>
                  </a:schemeClr>
                </a:solidFill>
              </a:rPr>
              <a:t>close</a:t>
            </a:r>
            <a:r>
              <a:rPr lang="zh-CN" altLang="en-US" sz="1400" dirty="0">
                <a:solidFill>
                  <a:schemeClr val="accent2">
                    <a:lumMod val="75000"/>
                  </a:schemeClr>
                </a:solidFill>
              </a:rPr>
              <a:t>列表中且是否越界，如果不在，以此计算周围点的</a:t>
            </a:r>
            <a:r>
              <a:rPr lang="en-US" altLang="zh-CN" sz="1400" dirty="0">
                <a:solidFill>
                  <a:schemeClr val="accent2">
                    <a:lumMod val="75000"/>
                  </a:schemeClr>
                </a:solidFill>
              </a:rPr>
              <a:t>G</a:t>
            </a:r>
            <a:r>
              <a:rPr lang="zh-CN" altLang="en-US" sz="1400" dirty="0">
                <a:solidFill>
                  <a:schemeClr val="accent2">
                    <a:lumMod val="75000"/>
                  </a:schemeClr>
                </a:solidFill>
              </a:rPr>
              <a:t>，</a:t>
            </a:r>
            <a:r>
              <a:rPr lang="en-US" altLang="zh-CN" sz="1400" dirty="0">
                <a:solidFill>
                  <a:schemeClr val="accent2">
                    <a:lumMod val="75000"/>
                  </a:schemeClr>
                </a:solidFill>
              </a:rPr>
              <a:t>H</a:t>
            </a:r>
            <a:r>
              <a:rPr lang="zh-CN" altLang="en-US" sz="1400" dirty="0">
                <a:solidFill>
                  <a:schemeClr val="accent2">
                    <a:lumMod val="75000"/>
                  </a:schemeClr>
                </a:solidFill>
              </a:rPr>
              <a:t>并更新</a:t>
            </a:r>
            <a:r>
              <a:rPr lang="en-US" altLang="zh-CN" sz="1400" dirty="0">
                <a:solidFill>
                  <a:schemeClr val="accent2">
                    <a:lumMod val="75000"/>
                  </a:schemeClr>
                </a:solidFill>
              </a:rPr>
              <a:t>F</a:t>
            </a:r>
            <a:r>
              <a:rPr lang="zh-CN" altLang="en-US" sz="1400" dirty="0">
                <a:solidFill>
                  <a:schemeClr val="accent2">
                    <a:lumMod val="75000"/>
                  </a:schemeClr>
                </a:solidFill>
              </a:rPr>
              <a:t>，如果对应单元格在</a:t>
            </a:r>
            <a:r>
              <a:rPr lang="en-US" altLang="zh-CN" sz="1400" dirty="0" err="1">
                <a:solidFill>
                  <a:schemeClr val="accent2">
                    <a:lumMod val="75000"/>
                  </a:schemeClr>
                </a:solidFill>
              </a:rPr>
              <a:t>valueF</a:t>
            </a:r>
            <a:r>
              <a:rPr lang="zh-CN" altLang="en-US" sz="1400" dirty="0">
                <a:solidFill>
                  <a:schemeClr val="accent2">
                    <a:lumMod val="75000"/>
                  </a:schemeClr>
                </a:solidFill>
              </a:rPr>
              <a:t>中的值为初始化值或较大，那么更新单元格对应</a:t>
            </a:r>
            <a:r>
              <a:rPr lang="en-US" altLang="zh-CN" sz="1400" dirty="0" err="1">
                <a:solidFill>
                  <a:schemeClr val="accent2">
                    <a:lumMod val="75000"/>
                  </a:schemeClr>
                </a:solidFill>
              </a:rPr>
              <a:t>valueF</a:t>
            </a:r>
            <a:r>
              <a:rPr lang="zh-CN" altLang="en-US" sz="1400" dirty="0">
                <a:solidFill>
                  <a:schemeClr val="accent2">
                    <a:lumMod val="75000"/>
                  </a:schemeClr>
                </a:solidFill>
              </a:rPr>
              <a:t>值，记录</a:t>
            </a:r>
            <a:r>
              <a:rPr lang="en-US" altLang="zh-CN" sz="1400" dirty="0">
                <a:solidFill>
                  <a:schemeClr val="accent2">
                    <a:lumMod val="75000"/>
                  </a:schemeClr>
                </a:solidFill>
              </a:rPr>
              <a:t>pre</a:t>
            </a:r>
            <a:r>
              <a:rPr lang="zh-CN" altLang="en-US" sz="1400" dirty="0">
                <a:solidFill>
                  <a:schemeClr val="accent2">
                    <a:lumMod val="75000"/>
                  </a:schemeClr>
                </a:solidFill>
              </a:rPr>
              <a:t>值。伪代码如下：</a:t>
            </a:r>
          </a:p>
        </p:txBody>
      </p:sp>
      <p:sp>
        <p:nvSpPr>
          <p:cNvPr id="5" name="文本框 4">
            <a:extLst>
              <a:ext uri="{FF2B5EF4-FFF2-40B4-BE49-F238E27FC236}">
                <a16:creationId xmlns:a16="http://schemas.microsoft.com/office/drawing/2014/main" id="{430E2793-DC8C-1882-17C2-4E27F5E06CAC}"/>
              </a:ext>
            </a:extLst>
          </p:cNvPr>
          <p:cNvSpPr txBox="1"/>
          <p:nvPr/>
        </p:nvSpPr>
        <p:spPr>
          <a:xfrm>
            <a:off x="4788024" y="555526"/>
            <a:ext cx="4032448" cy="4401205"/>
          </a:xfrm>
          <a:prstGeom prst="rect">
            <a:avLst/>
          </a:prstGeom>
          <a:noFill/>
        </p:spPr>
        <p:txBody>
          <a:bodyPr wrap="square">
            <a:spAutoFit/>
          </a:bodyPr>
          <a:lstStyle/>
          <a:p>
            <a:r>
              <a:rPr lang="en-US" altLang="zh-CN" sz="1400" dirty="0">
                <a:solidFill>
                  <a:schemeClr val="accent2">
                    <a:lumMod val="75000"/>
                  </a:schemeClr>
                </a:solidFill>
              </a:rPr>
              <a:t>if (</a:t>
            </a:r>
            <a:r>
              <a:rPr lang="en-US" altLang="zh-CN" sz="1400" dirty="0" err="1">
                <a:solidFill>
                  <a:schemeClr val="accent2">
                    <a:lumMod val="75000"/>
                  </a:schemeClr>
                </a:solidFill>
              </a:rPr>
              <a:t>node_next.F</a:t>
            </a:r>
            <a:r>
              <a:rPr lang="en-US" altLang="zh-CN" sz="1400" dirty="0">
                <a:solidFill>
                  <a:schemeClr val="accent2">
                    <a:lumMod val="75000"/>
                  </a:schemeClr>
                </a:solidFill>
              </a:rPr>
              <a:t> &lt; </a:t>
            </a:r>
            <a:r>
              <a:rPr lang="en-US" altLang="zh-CN" sz="1400" dirty="0" err="1">
                <a:solidFill>
                  <a:schemeClr val="accent2">
                    <a:lumMod val="75000"/>
                  </a:schemeClr>
                </a:solidFill>
              </a:rPr>
              <a:t>valueF</a:t>
            </a:r>
            <a:r>
              <a:rPr lang="en-US" altLang="zh-CN" sz="1400" dirty="0">
                <a:solidFill>
                  <a:schemeClr val="accent2">
                    <a:lumMod val="75000"/>
                  </a:schemeClr>
                </a:solidFill>
              </a:rPr>
              <a:t>[</a:t>
            </a:r>
            <a:r>
              <a:rPr lang="en-US" altLang="zh-CN" sz="1400" dirty="0" err="1">
                <a:solidFill>
                  <a:schemeClr val="accent2">
                    <a:lumMod val="75000"/>
                  </a:schemeClr>
                </a:solidFill>
              </a:rPr>
              <a:t>node_next.x</a:t>
            </a:r>
            <a:r>
              <a:rPr lang="en-US" altLang="zh-CN" sz="1400" dirty="0">
                <a:solidFill>
                  <a:schemeClr val="accent2">
                    <a:lumMod val="75000"/>
                  </a:schemeClr>
                </a:solidFill>
              </a:rPr>
              <a:t>][</a:t>
            </a:r>
            <a:r>
              <a:rPr lang="en-US" altLang="zh-CN" sz="1400" dirty="0" err="1">
                <a:solidFill>
                  <a:schemeClr val="accent2">
                    <a:lumMod val="75000"/>
                  </a:schemeClr>
                </a:solidFill>
              </a:rPr>
              <a:t>node_next.y</a:t>
            </a:r>
            <a:r>
              <a:rPr lang="en-US" altLang="zh-CN" sz="1400" dirty="0">
                <a:solidFill>
                  <a:schemeClr val="accent2">
                    <a:lumMod val="75000"/>
                  </a:schemeClr>
                </a:solidFill>
              </a:rPr>
              <a:t>] || </a:t>
            </a:r>
            <a:r>
              <a:rPr lang="en-US" altLang="zh-CN" sz="1400" dirty="0" err="1">
                <a:solidFill>
                  <a:schemeClr val="accent2">
                    <a:lumMod val="75000"/>
                  </a:schemeClr>
                </a:solidFill>
              </a:rPr>
              <a:t>valueF</a:t>
            </a:r>
            <a:r>
              <a:rPr lang="en-US" altLang="zh-CN" sz="1400" dirty="0">
                <a:solidFill>
                  <a:schemeClr val="accent2">
                    <a:lumMod val="75000"/>
                  </a:schemeClr>
                </a:solidFill>
              </a:rPr>
              <a:t>[</a:t>
            </a:r>
            <a:r>
              <a:rPr lang="en-US" altLang="zh-CN" sz="1400" dirty="0" err="1">
                <a:solidFill>
                  <a:schemeClr val="accent2">
                    <a:lumMod val="75000"/>
                  </a:schemeClr>
                </a:solidFill>
              </a:rPr>
              <a:t>node_next.x</a:t>
            </a:r>
            <a:r>
              <a:rPr lang="en-US" altLang="zh-CN" sz="1400" dirty="0">
                <a:solidFill>
                  <a:schemeClr val="accent2">
                    <a:lumMod val="75000"/>
                  </a:schemeClr>
                </a:solidFill>
              </a:rPr>
              <a:t>][</a:t>
            </a:r>
            <a:r>
              <a:rPr lang="en-US" altLang="zh-CN" sz="1400" dirty="0" err="1">
                <a:solidFill>
                  <a:schemeClr val="accent2">
                    <a:lumMod val="75000"/>
                  </a:schemeClr>
                </a:solidFill>
              </a:rPr>
              <a:t>node_next.y</a:t>
            </a:r>
            <a:r>
              <a:rPr lang="en-US" altLang="zh-CN" sz="1400" dirty="0">
                <a:solidFill>
                  <a:schemeClr val="accent2">
                    <a:lumMod val="75000"/>
                  </a:schemeClr>
                </a:solidFill>
              </a:rPr>
              <a:t>] == 0)</a:t>
            </a:r>
          </a:p>
          <a:p>
            <a:r>
              <a:rPr lang="en-US" altLang="zh-CN" sz="1400" dirty="0">
                <a:solidFill>
                  <a:schemeClr val="accent2">
                    <a:lumMod val="75000"/>
                  </a:schemeClr>
                </a:solidFill>
              </a:rPr>
              <a:t>{</a:t>
            </a:r>
          </a:p>
          <a:p>
            <a:r>
              <a:rPr lang="en-US" altLang="zh-CN" sz="1400" dirty="0">
                <a:solidFill>
                  <a:schemeClr val="accent2">
                    <a:lumMod val="75000"/>
                  </a:schemeClr>
                </a:solidFill>
              </a:rPr>
              <a:t>    // </a:t>
            </a:r>
            <a:r>
              <a:rPr lang="zh-CN" altLang="en-US" sz="1400" dirty="0">
                <a:solidFill>
                  <a:schemeClr val="accent2">
                    <a:lumMod val="75000"/>
                  </a:schemeClr>
                </a:solidFill>
              </a:rPr>
              <a:t>保存该节点的父节点</a:t>
            </a:r>
          </a:p>
          <a:p>
            <a:r>
              <a:rPr lang="zh-CN" altLang="en-US" sz="1400" dirty="0">
                <a:solidFill>
                  <a:schemeClr val="accent2">
                    <a:lumMod val="75000"/>
                  </a:schemeClr>
                </a:solidFill>
              </a:rPr>
              <a:t>    </a:t>
            </a:r>
            <a:r>
              <a:rPr lang="en-US" altLang="zh-CN" sz="1400" dirty="0">
                <a:solidFill>
                  <a:schemeClr val="accent2">
                    <a:lumMod val="75000"/>
                  </a:schemeClr>
                </a:solidFill>
              </a:rPr>
              <a:t>pre[</a:t>
            </a:r>
            <a:r>
              <a:rPr lang="en-US" altLang="zh-CN" sz="1400" dirty="0" err="1">
                <a:solidFill>
                  <a:schemeClr val="accent2">
                    <a:lumMod val="75000"/>
                  </a:schemeClr>
                </a:solidFill>
              </a:rPr>
              <a:t>node_next</a:t>
            </a:r>
            <a:r>
              <a:rPr lang="en-US" altLang="zh-CN" sz="1400" dirty="0">
                <a:solidFill>
                  <a:schemeClr val="accent2">
                    <a:lumMod val="75000"/>
                  </a:schemeClr>
                </a:solidFill>
              </a:rPr>
              <a:t>] = </a:t>
            </a:r>
            <a:r>
              <a:rPr lang="en-US" altLang="zh-CN" sz="1400" dirty="0" err="1">
                <a:solidFill>
                  <a:schemeClr val="accent2">
                    <a:lumMod val="75000"/>
                  </a:schemeClr>
                </a:solidFill>
              </a:rPr>
              <a:t>node_current</a:t>
            </a:r>
            <a:r>
              <a:rPr lang="en-US" altLang="zh-CN" sz="1400" dirty="0">
                <a:solidFill>
                  <a:schemeClr val="accent2">
                    <a:lumMod val="75000"/>
                  </a:schemeClr>
                </a:solidFill>
              </a:rPr>
              <a:t>;   //</a:t>
            </a:r>
            <a:r>
              <a:rPr lang="zh-CN" altLang="en-US" sz="1400" dirty="0">
                <a:solidFill>
                  <a:schemeClr val="accent2">
                    <a:lumMod val="75000"/>
                  </a:schemeClr>
                </a:solidFill>
              </a:rPr>
              <a:t>将父亲点添加到</a:t>
            </a:r>
            <a:r>
              <a:rPr lang="en-US" altLang="zh-CN" sz="1400" dirty="0">
                <a:solidFill>
                  <a:schemeClr val="accent2">
                    <a:lumMod val="75000"/>
                  </a:schemeClr>
                </a:solidFill>
              </a:rPr>
              <a:t>pre</a:t>
            </a:r>
            <a:r>
              <a:rPr lang="zh-CN" altLang="en-US" sz="1400" dirty="0">
                <a:solidFill>
                  <a:schemeClr val="accent2">
                    <a:lumMod val="75000"/>
                  </a:schemeClr>
                </a:solidFill>
              </a:rPr>
              <a:t>，建立逻辑联系</a:t>
            </a:r>
          </a:p>
          <a:p>
            <a:r>
              <a:rPr lang="zh-CN" altLang="en-US" sz="1400" dirty="0">
                <a:solidFill>
                  <a:schemeClr val="accent2">
                    <a:lumMod val="75000"/>
                  </a:schemeClr>
                </a:solidFill>
              </a:rPr>
              <a:t>    </a:t>
            </a:r>
            <a:r>
              <a:rPr lang="en-US" altLang="zh-CN" sz="1400" dirty="0" err="1">
                <a:solidFill>
                  <a:schemeClr val="accent2">
                    <a:lumMod val="75000"/>
                  </a:schemeClr>
                </a:solidFill>
              </a:rPr>
              <a:t>valueF</a:t>
            </a:r>
            <a:r>
              <a:rPr lang="en-US" altLang="zh-CN" sz="1400" dirty="0">
                <a:solidFill>
                  <a:schemeClr val="accent2">
                    <a:lumMod val="75000"/>
                  </a:schemeClr>
                </a:solidFill>
              </a:rPr>
              <a:t>[</a:t>
            </a:r>
            <a:r>
              <a:rPr lang="en-US" altLang="zh-CN" sz="1400" dirty="0" err="1">
                <a:solidFill>
                  <a:schemeClr val="accent2">
                    <a:lumMod val="75000"/>
                  </a:schemeClr>
                </a:solidFill>
              </a:rPr>
              <a:t>node_next</a:t>
            </a:r>
            <a:r>
              <a:rPr lang="en-US" altLang="zh-CN" sz="1400" dirty="0">
                <a:solidFill>
                  <a:schemeClr val="accent2">
                    <a:lumMod val="75000"/>
                  </a:schemeClr>
                </a:solidFill>
              </a:rPr>
              <a:t>] = </a:t>
            </a:r>
            <a:r>
              <a:rPr lang="en-US" altLang="zh-CN" sz="1400" dirty="0" err="1">
                <a:solidFill>
                  <a:schemeClr val="accent2">
                    <a:lumMod val="75000"/>
                  </a:schemeClr>
                </a:solidFill>
              </a:rPr>
              <a:t>node_next.F</a:t>
            </a:r>
            <a:r>
              <a:rPr lang="en-US" altLang="zh-CN" sz="1400" dirty="0">
                <a:solidFill>
                  <a:schemeClr val="accent2">
                    <a:lumMod val="75000"/>
                  </a:schemeClr>
                </a:solidFill>
              </a:rPr>
              <a:t>; // </a:t>
            </a:r>
            <a:r>
              <a:rPr lang="zh-CN" altLang="en-US" sz="1400" dirty="0">
                <a:solidFill>
                  <a:schemeClr val="accent2">
                    <a:lumMod val="75000"/>
                  </a:schemeClr>
                </a:solidFill>
              </a:rPr>
              <a:t>修改该节点对应的</a:t>
            </a:r>
            <a:r>
              <a:rPr lang="en-US" altLang="zh-CN" sz="1400" dirty="0" err="1">
                <a:solidFill>
                  <a:schemeClr val="accent2">
                    <a:lumMod val="75000"/>
                  </a:schemeClr>
                </a:solidFill>
              </a:rPr>
              <a:t>valF</a:t>
            </a:r>
            <a:r>
              <a:rPr lang="zh-CN" altLang="en-US" sz="1400" dirty="0">
                <a:solidFill>
                  <a:schemeClr val="accent2">
                    <a:lumMod val="75000"/>
                  </a:schemeClr>
                </a:solidFill>
              </a:rPr>
              <a:t>值</a:t>
            </a:r>
          </a:p>
          <a:p>
            <a:r>
              <a:rPr lang="zh-CN" altLang="en-US" sz="1400" dirty="0">
                <a:solidFill>
                  <a:schemeClr val="accent2">
                    <a:lumMod val="75000"/>
                  </a:schemeClr>
                </a:solidFill>
              </a:rPr>
              <a:t>    </a:t>
            </a:r>
            <a:r>
              <a:rPr lang="en-US" altLang="zh-CN" sz="1400" dirty="0" err="1">
                <a:solidFill>
                  <a:schemeClr val="accent2">
                    <a:lumMod val="75000"/>
                  </a:schemeClr>
                </a:solidFill>
              </a:rPr>
              <a:t>open.add</a:t>
            </a:r>
            <a:r>
              <a:rPr lang="en-US" altLang="zh-CN" sz="1400" dirty="0">
                <a:solidFill>
                  <a:schemeClr val="accent2">
                    <a:lumMod val="75000"/>
                  </a:schemeClr>
                </a:solidFill>
              </a:rPr>
              <a:t>(</a:t>
            </a:r>
            <a:r>
              <a:rPr lang="en-US" altLang="zh-CN" sz="1400" dirty="0" err="1">
                <a:solidFill>
                  <a:schemeClr val="accent2">
                    <a:lumMod val="75000"/>
                  </a:schemeClr>
                </a:solidFill>
              </a:rPr>
              <a:t>node_next</a:t>
            </a:r>
            <a:r>
              <a:rPr lang="en-US" altLang="zh-CN" sz="1400" dirty="0">
                <a:solidFill>
                  <a:schemeClr val="accent2">
                    <a:lumMod val="75000"/>
                  </a:schemeClr>
                </a:solidFill>
              </a:rPr>
              <a:t>);             //</a:t>
            </a:r>
            <a:r>
              <a:rPr lang="zh-CN" altLang="en-US" sz="1400" dirty="0">
                <a:solidFill>
                  <a:schemeClr val="accent2">
                    <a:lumMod val="75000"/>
                  </a:schemeClr>
                </a:solidFill>
              </a:rPr>
              <a:t>当前点添加到</a:t>
            </a:r>
            <a:r>
              <a:rPr lang="en-US" altLang="zh-CN" sz="1400" dirty="0">
                <a:solidFill>
                  <a:schemeClr val="accent2">
                    <a:lumMod val="75000"/>
                  </a:schemeClr>
                </a:solidFill>
              </a:rPr>
              <a:t>open</a:t>
            </a:r>
            <a:r>
              <a:rPr lang="zh-CN" altLang="en-US" sz="1400" dirty="0">
                <a:solidFill>
                  <a:schemeClr val="accent2">
                    <a:lumMod val="75000"/>
                  </a:schemeClr>
                </a:solidFill>
              </a:rPr>
              <a:t>列表</a:t>
            </a:r>
          </a:p>
          <a:p>
            <a:r>
              <a:rPr lang="en-US" altLang="zh-CN" sz="1400" dirty="0">
                <a:solidFill>
                  <a:schemeClr val="accent2">
                    <a:lumMod val="75000"/>
                  </a:schemeClr>
                </a:solidFill>
              </a:rPr>
              <a:t>}</a:t>
            </a:r>
          </a:p>
          <a:p>
            <a:r>
              <a:rPr lang="zh-CN" altLang="en-US" sz="1400" dirty="0">
                <a:solidFill>
                  <a:schemeClr val="accent2">
                    <a:lumMod val="75000"/>
                  </a:schemeClr>
                </a:solidFill>
              </a:rPr>
              <a:t>四</a:t>
            </a:r>
            <a:r>
              <a:rPr lang="en-US" altLang="zh-CN" sz="1400" dirty="0">
                <a:solidFill>
                  <a:schemeClr val="accent2">
                    <a:lumMod val="75000"/>
                  </a:schemeClr>
                </a:solidFill>
              </a:rPr>
              <a:t>.</a:t>
            </a:r>
            <a:r>
              <a:rPr lang="zh-CN" altLang="en-US" sz="1400" dirty="0">
                <a:solidFill>
                  <a:schemeClr val="accent2">
                    <a:lumMod val="75000"/>
                  </a:schemeClr>
                </a:solidFill>
              </a:rPr>
              <a:t>从周围的点中找出</a:t>
            </a:r>
            <a:r>
              <a:rPr lang="en-US" altLang="zh-CN" sz="1400" dirty="0">
                <a:solidFill>
                  <a:schemeClr val="accent2">
                    <a:lumMod val="75000"/>
                  </a:schemeClr>
                </a:solidFill>
              </a:rPr>
              <a:t>F</a:t>
            </a:r>
            <a:r>
              <a:rPr lang="zh-CN" altLang="en-US" sz="1400" dirty="0">
                <a:solidFill>
                  <a:schemeClr val="accent2">
                    <a:lumMod val="75000"/>
                  </a:schemeClr>
                </a:solidFill>
              </a:rPr>
              <a:t>最小的点，获得周围点的集合，然后将这个</a:t>
            </a:r>
            <a:r>
              <a:rPr lang="en-US" altLang="zh-CN" sz="1400" dirty="0">
                <a:solidFill>
                  <a:schemeClr val="accent2">
                    <a:lumMod val="75000"/>
                  </a:schemeClr>
                </a:solidFill>
              </a:rPr>
              <a:t>F</a:t>
            </a:r>
            <a:r>
              <a:rPr lang="zh-CN" altLang="en-US" sz="1400" dirty="0">
                <a:solidFill>
                  <a:schemeClr val="accent2">
                    <a:lumMod val="75000"/>
                  </a:schemeClr>
                </a:solidFill>
              </a:rPr>
              <a:t>最小的点从</a:t>
            </a:r>
            <a:r>
              <a:rPr lang="en-US" altLang="zh-CN" sz="1400" dirty="0">
                <a:solidFill>
                  <a:schemeClr val="accent2">
                    <a:lumMod val="75000"/>
                  </a:schemeClr>
                </a:solidFill>
              </a:rPr>
              <a:t>open</a:t>
            </a:r>
            <a:r>
              <a:rPr lang="zh-CN" altLang="en-US" sz="1400" dirty="0">
                <a:solidFill>
                  <a:schemeClr val="accent2">
                    <a:lumMod val="75000"/>
                  </a:schemeClr>
                </a:solidFill>
              </a:rPr>
              <a:t>列表中移除并移动到</a:t>
            </a:r>
            <a:r>
              <a:rPr lang="en-US" altLang="zh-CN" sz="1400" dirty="0">
                <a:solidFill>
                  <a:schemeClr val="accent2">
                    <a:lumMod val="75000"/>
                  </a:schemeClr>
                </a:solidFill>
              </a:rPr>
              <a:t>close</a:t>
            </a:r>
            <a:r>
              <a:rPr lang="zh-CN" altLang="en-US" sz="1400" dirty="0">
                <a:solidFill>
                  <a:schemeClr val="accent2">
                    <a:lumMod val="75000"/>
                  </a:schemeClr>
                </a:solidFill>
              </a:rPr>
              <a:t>集合中；</a:t>
            </a:r>
            <a:endParaRPr lang="en-US" altLang="zh-CN" sz="1400" dirty="0">
              <a:solidFill>
                <a:schemeClr val="accent2">
                  <a:lumMod val="75000"/>
                </a:schemeClr>
              </a:solidFill>
            </a:endParaRPr>
          </a:p>
          <a:p>
            <a:r>
              <a:rPr lang="zh-CN" altLang="en-US" sz="1400" dirty="0">
                <a:solidFill>
                  <a:schemeClr val="accent2">
                    <a:lumMod val="75000"/>
                  </a:schemeClr>
                </a:solidFill>
              </a:rPr>
              <a:t>五．跳转第 </a:t>
            </a:r>
            <a:r>
              <a:rPr lang="en-US" altLang="zh-CN" sz="1400" dirty="0">
                <a:solidFill>
                  <a:schemeClr val="accent2">
                    <a:lumMod val="75000"/>
                  </a:schemeClr>
                </a:solidFill>
              </a:rPr>
              <a:t>3 </a:t>
            </a:r>
            <a:r>
              <a:rPr lang="zh-CN" altLang="en-US" sz="1400" dirty="0">
                <a:solidFill>
                  <a:schemeClr val="accent2">
                    <a:lumMod val="75000"/>
                  </a:schemeClr>
                </a:solidFill>
              </a:rPr>
              <a:t>步。</a:t>
            </a:r>
          </a:p>
          <a:p>
            <a:r>
              <a:rPr lang="zh-CN" altLang="en-US" sz="1400" dirty="0">
                <a:solidFill>
                  <a:schemeClr val="accent2">
                    <a:lumMod val="75000"/>
                  </a:schemeClr>
                </a:solidFill>
              </a:rPr>
              <a:t>结束条件</a:t>
            </a:r>
          </a:p>
          <a:p>
            <a:r>
              <a:rPr lang="zh-CN" altLang="en-US" sz="1400" dirty="0">
                <a:solidFill>
                  <a:schemeClr val="accent2">
                    <a:lumMod val="75000"/>
                  </a:schemeClr>
                </a:solidFill>
              </a:rPr>
              <a:t>终点单元格被加入</a:t>
            </a:r>
            <a:r>
              <a:rPr lang="en-US" altLang="zh-CN" sz="1400" dirty="0">
                <a:solidFill>
                  <a:schemeClr val="accent2">
                    <a:lumMod val="75000"/>
                  </a:schemeClr>
                </a:solidFill>
              </a:rPr>
              <a:t>open</a:t>
            </a:r>
            <a:r>
              <a:rPr lang="zh-CN" altLang="en-US" sz="1400" dirty="0">
                <a:solidFill>
                  <a:schemeClr val="accent2">
                    <a:lumMod val="75000"/>
                  </a:schemeClr>
                </a:solidFill>
              </a:rPr>
              <a:t>列表并且被作为当前格查询时；</a:t>
            </a:r>
          </a:p>
          <a:p>
            <a:r>
              <a:rPr lang="en-US" altLang="zh-CN" sz="1400" dirty="0">
                <a:solidFill>
                  <a:schemeClr val="accent2">
                    <a:lumMod val="75000"/>
                  </a:schemeClr>
                </a:solidFill>
              </a:rPr>
              <a:t>open</a:t>
            </a:r>
            <a:r>
              <a:rPr lang="zh-CN" altLang="en-US" sz="1400" dirty="0">
                <a:solidFill>
                  <a:schemeClr val="accent2">
                    <a:lumMod val="75000"/>
                  </a:schemeClr>
                </a:solidFill>
              </a:rPr>
              <a:t>列表被清空，表示不可能到达终点。</a:t>
            </a:r>
          </a:p>
          <a:p>
            <a:endParaRPr lang="zh-CN" altLang="en-US" sz="1400" dirty="0">
              <a:solidFill>
                <a:schemeClr val="accent2">
                  <a:lumMod val="75000"/>
                </a:schemeClr>
              </a:solidFill>
            </a:endParaRPr>
          </a:p>
        </p:txBody>
      </p:sp>
      <p:pic>
        <p:nvPicPr>
          <p:cNvPr id="4" name="图片 3">
            <a:extLst>
              <a:ext uri="{FF2B5EF4-FFF2-40B4-BE49-F238E27FC236}">
                <a16:creationId xmlns:a16="http://schemas.microsoft.com/office/drawing/2014/main" id="{37476339-F194-4FF3-AD18-8CD6112B2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69776"/>
            <a:ext cx="571500" cy="571500"/>
          </a:xfrm>
          <a:prstGeom prst="rect">
            <a:avLst/>
          </a:prstGeom>
        </p:spPr>
      </p:pic>
    </p:spTree>
    <p:extLst>
      <p:ext uri="{BB962C8B-B14F-4D97-AF65-F5344CB8AC3E}">
        <p14:creationId xmlns:p14="http://schemas.microsoft.com/office/powerpoint/2010/main" val="1872932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40C7D1-199A-418B-81E6-FB98C250AB6C}"/>
              </a:ext>
            </a:extLst>
          </p:cNvPr>
          <p:cNvPicPr>
            <a:picLocks noChangeAspect="1"/>
          </p:cNvPicPr>
          <p:nvPr/>
        </p:nvPicPr>
        <p:blipFill>
          <a:blip r:embed="rId2"/>
          <a:stretch>
            <a:fillRect/>
          </a:stretch>
        </p:blipFill>
        <p:spPr>
          <a:xfrm>
            <a:off x="33888" y="123478"/>
            <a:ext cx="9144000" cy="3706555"/>
          </a:xfrm>
          <a:prstGeom prst="rect">
            <a:avLst/>
          </a:prstGeom>
        </p:spPr>
      </p:pic>
      <p:pic>
        <p:nvPicPr>
          <p:cNvPr id="5" name="图片 4">
            <a:extLst>
              <a:ext uri="{FF2B5EF4-FFF2-40B4-BE49-F238E27FC236}">
                <a16:creationId xmlns:a16="http://schemas.microsoft.com/office/drawing/2014/main" id="{CEAFE53A-8168-4766-AA2F-6DD15527D9ED}"/>
              </a:ext>
            </a:extLst>
          </p:cNvPr>
          <p:cNvPicPr>
            <a:picLocks noChangeAspect="1"/>
          </p:cNvPicPr>
          <p:nvPr/>
        </p:nvPicPr>
        <p:blipFill rotWithShape="1">
          <a:blip r:embed="rId3"/>
          <a:srcRect l="1891" r="4641"/>
          <a:stretch/>
        </p:blipFill>
        <p:spPr>
          <a:xfrm>
            <a:off x="45328" y="267494"/>
            <a:ext cx="4581825" cy="2952328"/>
          </a:xfrm>
          <a:prstGeom prst="rect">
            <a:avLst/>
          </a:prstGeom>
        </p:spPr>
      </p:pic>
      <p:pic>
        <p:nvPicPr>
          <p:cNvPr id="7" name="图片 6">
            <a:extLst>
              <a:ext uri="{FF2B5EF4-FFF2-40B4-BE49-F238E27FC236}">
                <a16:creationId xmlns:a16="http://schemas.microsoft.com/office/drawing/2014/main" id="{0968CADA-58E2-408C-83DF-A19E04B4A817}"/>
              </a:ext>
            </a:extLst>
          </p:cNvPr>
          <p:cNvPicPr>
            <a:picLocks noChangeAspect="1"/>
          </p:cNvPicPr>
          <p:nvPr/>
        </p:nvPicPr>
        <p:blipFill>
          <a:blip r:embed="rId4"/>
          <a:stretch>
            <a:fillRect/>
          </a:stretch>
        </p:blipFill>
        <p:spPr>
          <a:xfrm>
            <a:off x="179512" y="3013026"/>
            <a:ext cx="3875740" cy="2152168"/>
          </a:xfrm>
          <a:prstGeom prst="rect">
            <a:avLst/>
          </a:prstGeom>
        </p:spPr>
      </p:pic>
    </p:spTree>
    <p:extLst>
      <p:ext uri="{BB962C8B-B14F-4D97-AF65-F5344CB8AC3E}">
        <p14:creationId xmlns:p14="http://schemas.microsoft.com/office/powerpoint/2010/main" val="134056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970DC56-D26A-4772-A4FE-449F4515DBA5}"/>
              </a:ext>
            </a:extLst>
          </p:cNvPr>
          <p:cNvSpPr txBox="1"/>
          <p:nvPr/>
        </p:nvSpPr>
        <p:spPr>
          <a:xfrm>
            <a:off x="683568" y="1029504"/>
            <a:ext cx="3652996" cy="3908762"/>
          </a:xfrm>
          <a:prstGeom prst="rect">
            <a:avLst/>
          </a:prstGeom>
          <a:noFill/>
        </p:spPr>
        <p:txBody>
          <a:bodyPr wrap="square">
            <a:spAutoFit/>
          </a:bodyPr>
          <a:lstStyle/>
          <a:p>
            <a:r>
              <a:rPr lang="zh-CN" altLang="en-US" sz="2000" b="1" dirty="0">
                <a:solidFill>
                  <a:schemeClr val="accent2">
                    <a:lumMod val="75000"/>
                  </a:schemeClr>
                </a:solidFill>
              </a:rPr>
              <a:t>优点</a:t>
            </a:r>
            <a:endParaRPr lang="en-US" altLang="zh-CN" sz="2000" b="1" dirty="0">
              <a:solidFill>
                <a:schemeClr val="accent2">
                  <a:lumMod val="75000"/>
                </a:schemeClr>
              </a:solidFill>
            </a:endParaRPr>
          </a:p>
          <a:p>
            <a:r>
              <a:rPr lang="en-US" altLang="zh-CN" sz="1600" b="1" dirty="0">
                <a:solidFill>
                  <a:schemeClr val="accent2">
                    <a:lumMod val="75000"/>
                  </a:schemeClr>
                </a:solidFill>
              </a:rPr>
              <a:t>1.</a:t>
            </a:r>
            <a:r>
              <a:rPr lang="zh-CN" altLang="en-US" sz="1600" b="1" dirty="0">
                <a:solidFill>
                  <a:schemeClr val="accent2">
                    <a:lumMod val="75000"/>
                  </a:schemeClr>
                </a:solidFill>
              </a:rPr>
              <a:t>最优性：</a:t>
            </a:r>
            <a:r>
              <a:rPr lang="en-US" altLang="zh-CN" sz="1600" b="1" dirty="0">
                <a:solidFill>
                  <a:schemeClr val="accent2">
                    <a:lumMod val="75000"/>
                  </a:schemeClr>
                </a:solidFill>
              </a:rPr>
              <a:t>A*</a:t>
            </a:r>
            <a:r>
              <a:rPr lang="zh-CN" altLang="en-US" sz="1600" b="1" dirty="0">
                <a:solidFill>
                  <a:schemeClr val="accent2">
                    <a:lumMod val="75000"/>
                  </a:schemeClr>
                </a:solidFill>
              </a:rPr>
              <a:t>算法保证找到的路径是最短路径，即使在复杂的地图或网络中也能找到最优解。</a:t>
            </a:r>
          </a:p>
          <a:p>
            <a:r>
              <a:rPr lang="en-US" altLang="zh-CN" sz="1600" b="1" dirty="0">
                <a:solidFill>
                  <a:schemeClr val="accent2">
                    <a:lumMod val="75000"/>
                  </a:schemeClr>
                </a:solidFill>
              </a:rPr>
              <a:t>2.</a:t>
            </a:r>
            <a:r>
              <a:rPr lang="zh-CN" altLang="en-US" sz="1600" b="1" dirty="0">
                <a:solidFill>
                  <a:schemeClr val="accent2">
                    <a:lumMod val="75000"/>
                  </a:schemeClr>
                </a:solidFill>
              </a:rPr>
              <a:t>完备性：如果存在路径，</a:t>
            </a:r>
            <a:r>
              <a:rPr lang="en-US" altLang="zh-CN" sz="1600" b="1" dirty="0">
                <a:solidFill>
                  <a:schemeClr val="accent2">
                    <a:lumMod val="75000"/>
                  </a:schemeClr>
                </a:solidFill>
              </a:rPr>
              <a:t>A*</a:t>
            </a:r>
            <a:r>
              <a:rPr lang="zh-CN" altLang="en-US" sz="1600" b="1" dirty="0">
                <a:solidFill>
                  <a:schemeClr val="accent2">
                    <a:lumMod val="75000"/>
                  </a:schemeClr>
                </a:solidFill>
              </a:rPr>
              <a:t>算法能够找到一条路径。</a:t>
            </a:r>
          </a:p>
          <a:p>
            <a:r>
              <a:rPr lang="en-US" altLang="zh-CN" sz="1600" b="1" dirty="0">
                <a:solidFill>
                  <a:schemeClr val="accent2">
                    <a:lumMod val="75000"/>
                  </a:schemeClr>
                </a:solidFill>
              </a:rPr>
              <a:t>3.</a:t>
            </a:r>
            <a:r>
              <a:rPr lang="zh-CN" altLang="en-US" sz="1600" b="1" dirty="0">
                <a:solidFill>
                  <a:schemeClr val="accent2">
                    <a:lumMod val="75000"/>
                  </a:schemeClr>
                </a:solidFill>
              </a:rPr>
              <a:t>启发式：</a:t>
            </a:r>
            <a:r>
              <a:rPr lang="en-US" altLang="zh-CN" sz="1600" b="1" dirty="0">
                <a:solidFill>
                  <a:schemeClr val="accent2">
                    <a:lumMod val="75000"/>
                  </a:schemeClr>
                </a:solidFill>
              </a:rPr>
              <a:t>A*</a:t>
            </a:r>
            <a:r>
              <a:rPr lang="zh-CN" altLang="en-US" sz="1600" b="1" dirty="0">
                <a:solidFill>
                  <a:schemeClr val="accent2">
                    <a:lumMod val="75000"/>
                  </a:schemeClr>
                </a:solidFill>
              </a:rPr>
              <a:t>算法使用启发式函数来评估节点的价值，这样可以尽可能减少搜索的节点数，提高搜索效率。</a:t>
            </a:r>
          </a:p>
          <a:p>
            <a:r>
              <a:rPr lang="en-US" altLang="zh-CN" sz="1600" b="1" dirty="0">
                <a:solidFill>
                  <a:schemeClr val="accent2">
                    <a:lumMod val="75000"/>
                  </a:schemeClr>
                </a:solidFill>
              </a:rPr>
              <a:t>4.</a:t>
            </a:r>
            <a:r>
              <a:rPr lang="zh-CN" altLang="en-US" sz="1600" b="1" dirty="0">
                <a:solidFill>
                  <a:schemeClr val="accent2">
                    <a:lumMod val="75000"/>
                  </a:schemeClr>
                </a:solidFill>
              </a:rPr>
              <a:t>可扩展性：</a:t>
            </a:r>
            <a:r>
              <a:rPr lang="en-US" altLang="zh-CN" sz="1600" b="1" dirty="0">
                <a:solidFill>
                  <a:schemeClr val="accent2">
                    <a:lumMod val="75000"/>
                  </a:schemeClr>
                </a:solidFill>
              </a:rPr>
              <a:t>A*</a:t>
            </a:r>
            <a:r>
              <a:rPr lang="zh-CN" altLang="en-US" sz="1600" b="1" dirty="0">
                <a:solidFill>
                  <a:schemeClr val="accent2">
                    <a:lumMod val="75000"/>
                  </a:schemeClr>
                </a:solidFill>
              </a:rPr>
              <a:t>算法可以轻松地扩展到多种问题和应用中，例如机器人导航、游戏开发、路径规划等。</a:t>
            </a:r>
          </a:p>
          <a:p>
            <a:r>
              <a:rPr lang="en-US" altLang="zh-CN" sz="1600" b="1" dirty="0">
                <a:solidFill>
                  <a:schemeClr val="accent2">
                    <a:lumMod val="75000"/>
                  </a:schemeClr>
                </a:solidFill>
              </a:rPr>
              <a:t>5.</a:t>
            </a:r>
            <a:r>
              <a:rPr lang="zh-CN" altLang="en-US" sz="1600" b="1" dirty="0">
                <a:solidFill>
                  <a:schemeClr val="accent2">
                    <a:lumMod val="75000"/>
                  </a:schemeClr>
                </a:solidFill>
              </a:rPr>
              <a:t>可定制性：</a:t>
            </a:r>
            <a:r>
              <a:rPr lang="en-US" altLang="zh-CN" sz="1600" b="1" dirty="0">
                <a:solidFill>
                  <a:schemeClr val="accent2">
                    <a:lumMod val="75000"/>
                  </a:schemeClr>
                </a:solidFill>
              </a:rPr>
              <a:t>A*</a:t>
            </a:r>
            <a:r>
              <a:rPr lang="zh-CN" altLang="en-US" sz="1600" b="1" dirty="0">
                <a:solidFill>
                  <a:schemeClr val="accent2">
                    <a:lumMod val="75000"/>
                  </a:schemeClr>
                </a:solidFill>
              </a:rPr>
              <a:t>算法可以根据问题的特定需求进行修改和定制，例如更改估价函数或添加限制条件</a:t>
            </a:r>
            <a:r>
              <a:rPr lang="zh-CN" altLang="en-US" sz="2000" b="1" dirty="0">
                <a:solidFill>
                  <a:schemeClr val="accent2">
                    <a:lumMod val="75000"/>
                  </a:schemeClr>
                </a:solidFill>
              </a:rPr>
              <a:t>。</a:t>
            </a:r>
          </a:p>
        </p:txBody>
      </p:sp>
      <p:sp>
        <p:nvSpPr>
          <p:cNvPr id="7" name="文本框 6">
            <a:extLst>
              <a:ext uri="{FF2B5EF4-FFF2-40B4-BE49-F238E27FC236}">
                <a16:creationId xmlns:a16="http://schemas.microsoft.com/office/drawing/2014/main" id="{380626A4-5EF3-4CAE-A44C-E5C77AB18D5A}"/>
              </a:ext>
            </a:extLst>
          </p:cNvPr>
          <p:cNvSpPr txBox="1"/>
          <p:nvPr/>
        </p:nvSpPr>
        <p:spPr>
          <a:xfrm>
            <a:off x="4807438" y="1030308"/>
            <a:ext cx="3114600" cy="3847207"/>
          </a:xfrm>
          <a:prstGeom prst="rect">
            <a:avLst/>
          </a:prstGeom>
          <a:noFill/>
        </p:spPr>
        <p:txBody>
          <a:bodyPr wrap="square">
            <a:spAutoFit/>
          </a:bodyPr>
          <a:lstStyle/>
          <a:p>
            <a:r>
              <a:rPr lang="zh-CN" altLang="en-US" sz="2000" b="1" dirty="0">
                <a:solidFill>
                  <a:schemeClr val="accent2">
                    <a:lumMod val="75000"/>
                  </a:schemeClr>
                </a:solidFill>
              </a:rPr>
              <a:t>缺点</a:t>
            </a:r>
            <a:endParaRPr lang="en-US" altLang="zh-CN" sz="2000" b="1" dirty="0">
              <a:solidFill>
                <a:schemeClr val="accent2">
                  <a:lumMod val="75000"/>
                </a:schemeClr>
              </a:solidFill>
            </a:endParaRPr>
          </a:p>
          <a:p>
            <a:r>
              <a:rPr lang="en-US" altLang="zh-CN" sz="1600" b="1" dirty="0">
                <a:solidFill>
                  <a:schemeClr val="accent2">
                    <a:lumMod val="75000"/>
                  </a:schemeClr>
                </a:solidFill>
              </a:rPr>
              <a:t>1.</a:t>
            </a:r>
            <a:r>
              <a:rPr lang="zh-CN" altLang="en-US" sz="1600" b="1" dirty="0">
                <a:solidFill>
                  <a:schemeClr val="accent2">
                    <a:lumMod val="75000"/>
                  </a:schemeClr>
                </a:solidFill>
              </a:rPr>
              <a:t>启发式函数的设计需要一定的领域知识和经验，如果设计不好，可能会导致搜索效率低下。</a:t>
            </a:r>
          </a:p>
          <a:p>
            <a:r>
              <a:rPr lang="en-US" altLang="zh-CN" sz="1600" b="1" dirty="0">
                <a:solidFill>
                  <a:schemeClr val="accent2">
                    <a:lumMod val="75000"/>
                  </a:schemeClr>
                </a:solidFill>
              </a:rPr>
              <a:t>2.</a:t>
            </a:r>
            <a:r>
              <a:rPr lang="zh-CN" altLang="en-US" sz="1600" b="1" dirty="0">
                <a:solidFill>
                  <a:schemeClr val="accent2">
                    <a:lumMod val="75000"/>
                  </a:schemeClr>
                </a:solidFill>
              </a:rPr>
              <a:t>如果启发式函数不是严格单调递增的，</a:t>
            </a:r>
            <a:r>
              <a:rPr lang="en-US" altLang="zh-CN" sz="1600" b="1" dirty="0">
                <a:solidFill>
                  <a:schemeClr val="accent2">
                    <a:lumMod val="75000"/>
                  </a:schemeClr>
                </a:solidFill>
              </a:rPr>
              <a:t>A*</a:t>
            </a:r>
            <a:r>
              <a:rPr lang="zh-CN" altLang="en-US" sz="1600" b="1" dirty="0">
                <a:solidFill>
                  <a:schemeClr val="accent2">
                    <a:lumMod val="75000"/>
                  </a:schemeClr>
                </a:solidFill>
              </a:rPr>
              <a:t>算法可能会在搜索过程中反复遍历相同的节点，从而降低搜索效率。</a:t>
            </a:r>
          </a:p>
          <a:p>
            <a:r>
              <a:rPr lang="en-US" altLang="zh-CN" sz="1600" b="1" dirty="0">
                <a:solidFill>
                  <a:schemeClr val="accent2">
                    <a:lumMod val="75000"/>
                  </a:schemeClr>
                </a:solidFill>
              </a:rPr>
              <a:t>3.</a:t>
            </a:r>
            <a:r>
              <a:rPr lang="zh-CN" altLang="en-US" sz="1600" b="1" dirty="0">
                <a:solidFill>
                  <a:schemeClr val="accent2">
                    <a:lumMod val="75000"/>
                  </a:schemeClr>
                </a:solidFill>
              </a:rPr>
              <a:t>对于具有高度分支因子的问题，</a:t>
            </a:r>
            <a:r>
              <a:rPr lang="en-US" altLang="zh-CN" sz="1600" b="1" dirty="0">
                <a:solidFill>
                  <a:schemeClr val="accent2">
                    <a:lumMod val="75000"/>
                  </a:schemeClr>
                </a:solidFill>
              </a:rPr>
              <a:t>A*</a:t>
            </a:r>
            <a:r>
              <a:rPr lang="zh-CN" altLang="en-US" sz="1600" b="1" dirty="0">
                <a:solidFill>
                  <a:schemeClr val="accent2">
                    <a:lumMod val="75000"/>
                  </a:schemeClr>
                </a:solidFill>
              </a:rPr>
              <a:t>算法可能会导致搜索空间过大，导致计算时间和内存需求增加。</a:t>
            </a:r>
          </a:p>
          <a:p>
            <a:r>
              <a:rPr lang="en-US" altLang="zh-CN" sz="1600" b="1" dirty="0">
                <a:solidFill>
                  <a:schemeClr val="accent2">
                    <a:lumMod val="75000"/>
                  </a:schemeClr>
                </a:solidFill>
              </a:rPr>
              <a:t>4.</a:t>
            </a:r>
            <a:r>
              <a:rPr lang="zh-CN" altLang="en-US" sz="1600" b="1" dirty="0">
                <a:solidFill>
                  <a:schemeClr val="accent2">
                    <a:lumMod val="75000"/>
                  </a:schemeClr>
                </a:solidFill>
              </a:rPr>
              <a:t>对于一些特殊情况，例如存在大量的障碍物或者没有可行解的情况，</a:t>
            </a:r>
            <a:r>
              <a:rPr lang="en-US" altLang="zh-CN" sz="1600" b="1" dirty="0">
                <a:solidFill>
                  <a:schemeClr val="accent2">
                    <a:lumMod val="75000"/>
                  </a:schemeClr>
                </a:solidFill>
              </a:rPr>
              <a:t>A*</a:t>
            </a:r>
            <a:r>
              <a:rPr lang="zh-CN" altLang="en-US" sz="1600" b="1" dirty="0">
                <a:solidFill>
                  <a:schemeClr val="accent2">
                    <a:lumMod val="75000"/>
                  </a:schemeClr>
                </a:solidFill>
              </a:rPr>
              <a:t>算法可能会陷入死循环或无限搜索</a:t>
            </a:r>
            <a:r>
              <a:rPr lang="zh-CN" altLang="en-US" sz="1400" dirty="0">
                <a:solidFill>
                  <a:schemeClr val="accent2">
                    <a:lumMod val="75000"/>
                  </a:schemeClr>
                </a:solidFill>
              </a:rPr>
              <a:t>。</a:t>
            </a:r>
          </a:p>
        </p:txBody>
      </p:sp>
      <p:pic>
        <p:nvPicPr>
          <p:cNvPr id="3" name="图片 2">
            <a:extLst>
              <a:ext uri="{FF2B5EF4-FFF2-40B4-BE49-F238E27FC236}">
                <a16:creationId xmlns:a16="http://schemas.microsoft.com/office/drawing/2014/main" id="{E44393A0-5FC3-420F-A389-CD4C78C488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304" y="123478"/>
            <a:ext cx="1320552" cy="1040652"/>
          </a:xfrm>
          <a:prstGeom prst="rect">
            <a:avLst/>
          </a:prstGeom>
        </p:spPr>
      </p:pic>
    </p:spTree>
    <p:extLst>
      <p:ext uri="{BB962C8B-B14F-4D97-AF65-F5344CB8AC3E}">
        <p14:creationId xmlns:p14="http://schemas.microsoft.com/office/powerpoint/2010/main" val="4201777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A24EFDE-8F07-BE1B-C3A7-AEE03322E797}"/>
              </a:ext>
            </a:extLst>
          </p:cNvPr>
          <p:cNvSpPr txBox="1"/>
          <p:nvPr/>
        </p:nvSpPr>
        <p:spPr>
          <a:xfrm>
            <a:off x="1475656" y="555813"/>
            <a:ext cx="6192688" cy="4278094"/>
          </a:xfrm>
          <a:prstGeom prst="rect">
            <a:avLst/>
          </a:prstGeom>
          <a:noFill/>
        </p:spPr>
        <p:txBody>
          <a:bodyPr wrap="square">
            <a:spAutoFit/>
          </a:bodyPr>
          <a:lstStyle/>
          <a:p>
            <a:r>
              <a:rPr lang="en-US" altLang="zh-CN" sz="2800" dirty="0">
                <a:solidFill>
                  <a:schemeClr val="accent2">
                    <a:lumMod val="75000"/>
                  </a:schemeClr>
                </a:solidFill>
              </a:rPr>
              <a:t>Johnson</a:t>
            </a:r>
            <a:r>
              <a:rPr lang="zh-CN" altLang="en-US" sz="2800" dirty="0">
                <a:solidFill>
                  <a:schemeClr val="accent2">
                    <a:lumMod val="75000"/>
                  </a:schemeClr>
                </a:solidFill>
              </a:rPr>
              <a:t>算法</a:t>
            </a:r>
            <a:endParaRPr lang="zh-CN" altLang="en-US" sz="3200" dirty="0">
              <a:solidFill>
                <a:schemeClr val="accent2">
                  <a:lumMod val="75000"/>
                </a:schemeClr>
              </a:solidFill>
            </a:endParaRPr>
          </a:p>
          <a:p>
            <a:r>
              <a:rPr lang="zh-CN" altLang="en-US" b="1" dirty="0">
                <a:solidFill>
                  <a:schemeClr val="accent2">
                    <a:lumMod val="75000"/>
                  </a:schemeClr>
                </a:solidFill>
              </a:rPr>
              <a:t>算法简介</a:t>
            </a:r>
            <a:endParaRPr lang="zh-CN" altLang="en-US" sz="1600" b="1" dirty="0">
              <a:solidFill>
                <a:schemeClr val="accent2">
                  <a:lumMod val="75000"/>
                </a:schemeClr>
              </a:solidFill>
            </a:endParaRPr>
          </a:p>
          <a:p>
            <a:r>
              <a:rPr lang="en-US" altLang="zh-CN" sz="1600" b="1" dirty="0">
                <a:solidFill>
                  <a:schemeClr val="accent2">
                    <a:lumMod val="75000"/>
                  </a:schemeClr>
                </a:solidFill>
              </a:rPr>
              <a:t>Johnson</a:t>
            </a:r>
            <a:r>
              <a:rPr lang="zh-CN" altLang="en-US" sz="1600" b="1" dirty="0">
                <a:solidFill>
                  <a:schemeClr val="accent2">
                    <a:lumMod val="75000"/>
                  </a:schemeClr>
                </a:solidFill>
              </a:rPr>
              <a:t>算法则是一种用于解决带负权边的最短路径问题的算法。该算法首先对原图进行变换，使其不存在负权边，然后再利用</a:t>
            </a:r>
            <a:r>
              <a:rPr lang="en-US" altLang="zh-CN" sz="1600" b="1" dirty="0">
                <a:solidFill>
                  <a:schemeClr val="accent2">
                    <a:lumMod val="75000"/>
                  </a:schemeClr>
                </a:solidFill>
              </a:rPr>
              <a:t>Dijkstra</a:t>
            </a:r>
            <a:r>
              <a:rPr lang="zh-CN" altLang="en-US" sz="1600" b="1" dirty="0">
                <a:solidFill>
                  <a:schemeClr val="accent2">
                    <a:lumMod val="75000"/>
                  </a:schemeClr>
                </a:solidFill>
              </a:rPr>
              <a:t>算法求解每个源点到所有其他节点的最短路径。最后再根据变换前的结果得出最终结果。</a:t>
            </a:r>
            <a:endParaRPr lang="en-US" altLang="zh-CN" sz="1600" b="1" dirty="0">
              <a:solidFill>
                <a:schemeClr val="accent2">
                  <a:lumMod val="75000"/>
                </a:schemeClr>
              </a:solidFill>
            </a:endParaRPr>
          </a:p>
          <a:p>
            <a:endParaRPr lang="en-US" altLang="zh-CN" sz="1600" b="1" dirty="0">
              <a:solidFill>
                <a:schemeClr val="accent2">
                  <a:lumMod val="75000"/>
                </a:schemeClr>
              </a:solidFill>
            </a:endParaRPr>
          </a:p>
          <a:p>
            <a:endParaRPr lang="zh-CN" altLang="en-US" sz="1600" b="1" dirty="0">
              <a:solidFill>
                <a:schemeClr val="accent2">
                  <a:lumMod val="75000"/>
                </a:schemeClr>
              </a:solidFill>
            </a:endParaRPr>
          </a:p>
          <a:p>
            <a:r>
              <a:rPr lang="zh-CN" altLang="en-US" b="1" dirty="0">
                <a:solidFill>
                  <a:schemeClr val="accent2">
                    <a:lumMod val="75000"/>
                  </a:schemeClr>
                </a:solidFill>
              </a:rPr>
              <a:t>适用情况</a:t>
            </a:r>
            <a:endParaRPr lang="en-US" altLang="zh-CN" b="1" dirty="0">
              <a:solidFill>
                <a:schemeClr val="accent2">
                  <a:lumMod val="75000"/>
                </a:schemeClr>
              </a:solidFill>
            </a:endParaRPr>
          </a:p>
          <a:p>
            <a:r>
              <a:rPr lang="en-US" altLang="zh-CN" sz="1600" b="1" dirty="0">
                <a:solidFill>
                  <a:schemeClr val="accent2">
                    <a:lumMod val="75000"/>
                  </a:schemeClr>
                </a:solidFill>
              </a:rPr>
              <a:t>1.</a:t>
            </a:r>
            <a:r>
              <a:rPr lang="zh-CN" altLang="en-US" sz="1600" b="1" dirty="0">
                <a:solidFill>
                  <a:schemeClr val="accent2">
                    <a:lumMod val="75000"/>
                  </a:schemeClr>
                </a:solidFill>
              </a:rPr>
              <a:t>带有负权边的稀疏图。在这种情况下，</a:t>
            </a:r>
            <a:r>
              <a:rPr lang="en-US" altLang="zh-CN" sz="1600" b="1" dirty="0">
                <a:solidFill>
                  <a:schemeClr val="accent2">
                    <a:lumMod val="75000"/>
                  </a:schemeClr>
                </a:solidFill>
              </a:rPr>
              <a:t>Dijkstra</a:t>
            </a:r>
            <a:r>
              <a:rPr lang="zh-CN" altLang="en-US" sz="1600" b="1" dirty="0">
                <a:solidFill>
                  <a:schemeClr val="accent2">
                    <a:lumMod val="75000"/>
                  </a:schemeClr>
                </a:solidFill>
              </a:rPr>
              <a:t>算法不能直接用于求解最短路径，因为它不能处理负权边。</a:t>
            </a:r>
            <a:r>
              <a:rPr lang="zh-CN" altLang="en-US" sz="1600" b="1" dirty="0">
                <a:solidFill>
                  <a:srgbClr val="034EA2"/>
                </a:solidFill>
              </a:rPr>
              <a:t>而</a:t>
            </a:r>
            <a:r>
              <a:rPr lang="en-US" altLang="zh-CN" sz="1600" b="1" dirty="0">
                <a:solidFill>
                  <a:srgbClr val="034EA2"/>
                </a:solidFill>
              </a:rPr>
              <a:t>Johnson</a:t>
            </a:r>
            <a:r>
              <a:rPr lang="zh-CN" altLang="en-US" sz="1600" b="1" dirty="0">
                <a:solidFill>
                  <a:srgbClr val="034EA2"/>
                </a:solidFill>
              </a:rPr>
              <a:t>算法通过将原图转换为一个不带负权边的图，再使用</a:t>
            </a:r>
            <a:r>
              <a:rPr lang="en-US" altLang="zh-CN" sz="1600" b="1" dirty="0">
                <a:solidFill>
                  <a:srgbClr val="034EA2"/>
                </a:solidFill>
              </a:rPr>
              <a:t>Dijkstra</a:t>
            </a:r>
            <a:r>
              <a:rPr lang="zh-CN" altLang="en-US" sz="1600" b="1" dirty="0">
                <a:solidFill>
                  <a:srgbClr val="034EA2"/>
                </a:solidFill>
              </a:rPr>
              <a:t>算法求解最短路径，从而解决了这个问题。</a:t>
            </a:r>
          </a:p>
          <a:p>
            <a:r>
              <a:rPr lang="en-US" altLang="zh-CN" sz="1600" b="1" dirty="0">
                <a:solidFill>
                  <a:schemeClr val="accent2">
                    <a:lumMod val="75000"/>
                  </a:schemeClr>
                </a:solidFill>
              </a:rPr>
              <a:t>2.</a:t>
            </a:r>
            <a:r>
              <a:rPr lang="zh-CN" altLang="en-US" sz="1600" b="1" dirty="0">
                <a:solidFill>
                  <a:schemeClr val="accent2">
                    <a:lumMod val="75000"/>
                  </a:schemeClr>
                </a:solidFill>
              </a:rPr>
              <a:t>需要求解稀疏图中所有节点对之间的最短路径。在这种情况下，</a:t>
            </a:r>
            <a:r>
              <a:rPr lang="en-US" altLang="zh-CN" sz="1600" b="1" dirty="0">
                <a:solidFill>
                  <a:schemeClr val="accent2">
                    <a:lumMod val="75000"/>
                  </a:schemeClr>
                </a:solidFill>
              </a:rPr>
              <a:t>Floyd</a:t>
            </a:r>
            <a:r>
              <a:rPr lang="zh-CN" altLang="en-US" sz="1600" b="1" dirty="0">
                <a:solidFill>
                  <a:schemeClr val="accent2">
                    <a:lumMod val="75000"/>
                  </a:schemeClr>
                </a:solidFill>
              </a:rPr>
              <a:t>算法的时间复杂度为</a:t>
            </a:r>
            <a:r>
              <a:rPr lang="en-US" altLang="zh-CN" sz="1600" b="1" dirty="0">
                <a:solidFill>
                  <a:schemeClr val="accent2">
                    <a:lumMod val="75000"/>
                  </a:schemeClr>
                </a:solidFill>
              </a:rPr>
              <a:t>O(V^3)</a:t>
            </a:r>
            <a:r>
              <a:rPr lang="zh-CN" altLang="en-US" sz="1600" b="1" dirty="0">
                <a:solidFill>
                  <a:schemeClr val="accent2">
                    <a:lumMod val="75000"/>
                  </a:schemeClr>
                </a:solidFill>
              </a:rPr>
              <a:t>，而</a:t>
            </a:r>
            <a:r>
              <a:rPr lang="en-US" altLang="zh-CN" sz="1600" b="1" dirty="0">
                <a:solidFill>
                  <a:schemeClr val="accent2">
                    <a:lumMod val="75000"/>
                  </a:schemeClr>
                </a:solidFill>
              </a:rPr>
              <a:t>Johnson</a:t>
            </a:r>
            <a:r>
              <a:rPr lang="zh-CN" altLang="en-US" sz="1600" b="1" dirty="0">
                <a:solidFill>
                  <a:schemeClr val="accent2">
                    <a:lumMod val="75000"/>
                  </a:schemeClr>
                </a:solidFill>
              </a:rPr>
              <a:t>算法的时间复杂度为</a:t>
            </a:r>
            <a:r>
              <a:rPr lang="en-US" altLang="zh-CN" sz="1600" b="1" dirty="0">
                <a:solidFill>
                  <a:schemeClr val="accent2">
                    <a:lumMod val="75000"/>
                  </a:schemeClr>
                </a:solidFill>
              </a:rPr>
              <a:t>O(VE + V^2logV)</a:t>
            </a:r>
            <a:r>
              <a:rPr lang="zh-CN" altLang="en-US" sz="1600" b="1" dirty="0">
                <a:solidFill>
                  <a:schemeClr val="accent2">
                    <a:lumMod val="75000"/>
                  </a:schemeClr>
                </a:solidFill>
              </a:rPr>
              <a:t>，在稀疏图中效率更高。</a:t>
            </a:r>
          </a:p>
        </p:txBody>
      </p:sp>
      <p:pic>
        <p:nvPicPr>
          <p:cNvPr id="4" name="图片 3">
            <a:extLst>
              <a:ext uri="{FF2B5EF4-FFF2-40B4-BE49-F238E27FC236}">
                <a16:creationId xmlns:a16="http://schemas.microsoft.com/office/drawing/2014/main" id="{A738FFDC-E3F3-4D96-8DF5-55AD65D81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4236184"/>
            <a:ext cx="542925" cy="933450"/>
          </a:xfrm>
          <a:prstGeom prst="rect">
            <a:avLst/>
          </a:prstGeom>
        </p:spPr>
      </p:pic>
      <p:pic>
        <p:nvPicPr>
          <p:cNvPr id="5" name="图片 4">
            <a:extLst>
              <a:ext uri="{FF2B5EF4-FFF2-40B4-BE49-F238E27FC236}">
                <a16:creationId xmlns:a16="http://schemas.microsoft.com/office/drawing/2014/main" id="{4646B75B-9157-4D17-89DC-E561B7173090}"/>
              </a:ext>
            </a:extLst>
          </p:cNvPr>
          <p:cNvPicPr>
            <a:picLocks noChangeAspect="1"/>
          </p:cNvPicPr>
          <p:nvPr/>
        </p:nvPicPr>
        <p:blipFill>
          <a:blip r:embed="rId3"/>
          <a:stretch>
            <a:fillRect/>
          </a:stretch>
        </p:blipFill>
        <p:spPr>
          <a:xfrm>
            <a:off x="6576371" y="-20538"/>
            <a:ext cx="2567629" cy="1368152"/>
          </a:xfrm>
          <a:prstGeom prst="rect">
            <a:avLst/>
          </a:prstGeom>
        </p:spPr>
      </p:pic>
    </p:spTree>
    <p:extLst>
      <p:ext uri="{BB962C8B-B14F-4D97-AF65-F5344CB8AC3E}">
        <p14:creationId xmlns:p14="http://schemas.microsoft.com/office/powerpoint/2010/main" val="2431670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558A9EA-1024-42A4-B385-B0CDBDF1CD3B}"/>
              </a:ext>
            </a:extLst>
          </p:cNvPr>
          <p:cNvSpPr txBox="1"/>
          <p:nvPr/>
        </p:nvSpPr>
        <p:spPr>
          <a:xfrm>
            <a:off x="683568" y="627534"/>
            <a:ext cx="3303240" cy="3724096"/>
          </a:xfrm>
          <a:prstGeom prst="rect">
            <a:avLst/>
          </a:prstGeom>
          <a:noFill/>
        </p:spPr>
        <p:txBody>
          <a:bodyPr wrap="square">
            <a:spAutoFit/>
          </a:bodyPr>
          <a:lstStyle/>
          <a:p>
            <a:r>
              <a:rPr lang="en-US" altLang="zh-CN" sz="2000" dirty="0">
                <a:solidFill>
                  <a:schemeClr val="accent2">
                    <a:lumMod val="75000"/>
                  </a:schemeClr>
                </a:solidFill>
              </a:rPr>
              <a:t>Johnson</a:t>
            </a:r>
            <a:r>
              <a:rPr lang="zh-CN" altLang="en-US" sz="2000" dirty="0">
                <a:solidFill>
                  <a:schemeClr val="accent2">
                    <a:lumMod val="75000"/>
                  </a:schemeClr>
                </a:solidFill>
              </a:rPr>
              <a:t>算法具体步骤</a:t>
            </a:r>
            <a:endParaRPr lang="en-US" altLang="zh-CN" sz="2000" dirty="0">
              <a:solidFill>
                <a:schemeClr val="accent2">
                  <a:lumMod val="75000"/>
                </a:schemeClr>
              </a:solidFill>
            </a:endParaRPr>
          </a:p>
          <a:p>
            <a:endParaRPr lang="en-US" altLang="zh-CN" sz="2000" b="1" dirty="0">
              <a:solidFill>
                <a:schemeClr val="accent2">
                  <a:lumMod val="75000"/>
                </a:schemeClr>
              </a:solidFill>
            </a:endParaRPr>
          </a:p>
          <a:p>
            <a:r>
              <a:rPr lang="en-US" altLang="zh-CN" sz="1400" b="1" dirty="0">
                <a:solidFill>
                  <a:schemeClr val="accent2">
                    <a:lumMod val="75000"/>
                  </a:schemeClr>
                </a:solidFill>
              </a:rPr>
              <a:t>1.</a:t>
            </a:r>
            <a:r>
              <a:rPr lang="zh-CN" altLang="en-US" sz="1400" b="1" dirty="0">
                <a:solidFill>
                  <a:schemeClr val="accent2">
                    <a:lumMod val="75000"/>
                  </a:schemeClr>
                </a:solidFill>
              </a:rPr>
              <a:t>初始化，把一个</a:t>
            </a:r>
            <a:r>
              <a:rPr lang="en-US" altLang="zh-CN" sz="1400" b="1" dirty="0">
                <a:solidFill>
                  <a:schemeClr val="accent2">
                    <a:lumMod val="75000"/>
                  </a:schemeClr>
                </a:solidFill>
              </a:rPr>
              <a:t>node q</a:t>
            </a:r>
            <a:r>
              <a:rPr lang="zh-CN" altLang="en-US" sz="1400" b="1" dirty="0">
                <a:solidFill>
                  <a:schemeClr val="accent2">
                    <a:lumMod val="75000"/>
                  </a:schemeClr>
                </a:solidFill>
              </a:rPr>
              <a:t>添加到图</a:t>
            </a:r>
            <a:r>
              <a:rPr lang="en-US" altLang="zh-CN" sz="1400" b="1" dirty="0">
                <a:solidFill>
                  <a:schemeClr val="accent2">
                    <a:lumMod val="75000"/>
                  </a:schemeClr>
                </a:solidFill>
              </a:rPr>
              <a:t>G</a:t>
            </a:r>
            <a:r>
              <a:rPr lang="zh-CN" altLang="en-US" sz="1400" b="1" dirty="0">
                <a:solidFill>
                  <a:schemeClr val="accent2">
                    <a:lumMod val="75000"/>
                  </a:schemeClr>
                </a:solidFill>
              </a:rPr>
              <a:t>中，使</a:t>
            </a:r>
            <a:r>
              <a:rPr lang="en-US" altLang="zh-CN" sz="1400" b="1" dirty="0">
                <a:solidFill>
                  <a:schemeClr val="accent2">
                    <a:lumMod val="75000"/>
                  </a:schemeClr>
                </a:solidFill>
              </a:rPr>
              <a:t>node q </a:t>
            </a:r>
            <a:r>
              <a:rPr lang="zh-CN" altLang="en-US" sz="1400" b="1" dirty="0">
                <a:solidFill>
                  <a:schemeClr val="accent2">
                    <a:lumMod val="75000"/>
                  </a:schemeClr>
                </a:solidFill>
              </a:rPr>
              <a:t>到图</a:t>
            </a:r>
            <a:r>
              <a:rPr lang="en-US" altLang="zh-CN" sz="1400" b="1" dirty="0">
                <a:solidFill>
                  <a:schemeClr val="accent2">
                    <a:lumMod val="75000"/>
                  </a:schemeClr>
                </a:solidFill>
              </a:rPr>
              <a:t>G</a:t>
            </a:r>
            <a:r>
              <a:rPr lang="zh-CN" altLang="en-US" sz="1400" b="1" dirty="0">
                <a:solidFill>
                  <a:schemeClr val="accent2">
                    <a:lumMod val="75000"/>
                  </a:schemeClr>
                </a:solidFill>
              </a:rPr>
              <a:t>每一个点的权值为</a:t>
            </a:r>
            <a:r>
              <a:rPr lang="en-US" altLang="zh-CN" sz="1400" b="1" dirty="0">
                <a:solidFill>
                  <a:schemeClr val="accent2">
                    <a:lumMod val="75000"/>
                  </a:schemeClr>
                </a:solidFill>
              </a:rPr>
              <a:t>0</a:t>
            </a:r>
            <a:r>
              <a:rPr lang="zh-CN" altLang="en-US" sz="1400" b="1" dirty="0">
                <a:solidFill>
                  <a:schemeClr val="accent2">
                    <a:lumMod val="75000"/>
                  </a:schemeClr>
                </a:solidFill>
              </a:rPr>
              <a:t>。</a:t>
            </a:r>
          </a:p>
          <a:p>
            <a:r>
              <a:rPr lang="en-US" altLang="zh-CN" sz="1400" b="1" dirty="0">
                <a:solidFill>
                  <a:schemeClr val="accent2">
                    <a:lumMod val="75000"/>
                  </a:schemeClr>
                </a:solidFill>
              </a:rPr>
              <a:t>2.</a:t>
            </a:r>
            <a:r>
              <a:rPr lang="zh-CN" altLang="en-US" sz="1400" b="1" dirty="0">
                <a:solidFill>
                  <a:schemeClr val="accent2">
                    <a:lumMod val="75000"/>
                  </a:schemeClr>
                </a:solidFill>
              </a:rPr>
              <a:t>使用</a:t>
            </a:r>
            <a:r>
              <a:rPr lang="en-US" altLang="zh-CN" sz="1400" b="1" dirty="0">
                <a:solidFill>
                  <a:schemeClr val="accent2">
                    <a:lumMod val="75000"/>
                  </a:schemeClr>
                </a:solidFill>
              </a:rPr>
              <a:t>Bellman-Ford</a:t>
            </a:r>
            <a:r>
              <a:rPr lang="zh-CN" altLang="en-US" sz="1400" b="1" dirty="0">
                <a:solidFill>
                  <a:schemeClr val="accent2">
                    <a:lumMod val="75000"/>
                  </a:schemeClr>
                </a:solidFill>
              </a:rPr>
              <a:t>算法，从源点为</a:t>
            </a:r>
            <a:r>
              <a:rPr lang="en-US" altLang="zh-CN" sz="1400" b="1" dirty="0">
                <a:solidFill>
                  <a:schemeClr val="accent2">
                    <a:lumMod val="75000"/>
                  </a:schemeClr>
                </a:solidFill>
              </a:rPr>
              <a:t>q</a:t>
            </a:r>
            <a:r>
              <a:rPr lang="zh-CN" altLang="en-US" sz="1400" b="1" dirty="0">
                <a:solidFill>
                  <a:schemeClr val="accent2">
                    <a:lumMod val="75000"/>
                  </a:schemeClr>
                </a:solidFill>
              </a:rPr>
              <a:t>，寻找每一个点 </a:t>
            </a:r>
            <a:r>
              <a:rPr lang="en-US" altLang="zh-CN" sz="1400" b="1" dirty="0">
                <a:solidFill>
                  <a:schemeClr val="accent2">
                    <a:lumMod val="75000"/>
                  </a:schemeClr>
                </a:solidFill>
              </a:rPr>
              <a:t>v</a:t>
            </a:r>
            <a:r>
              <a:rPr lang="zh-CN" altLang="en-US" sz="1400" b="1" dirty="0">
                <a:solidFill>
                  <a:schemeClr val="accent2">
                    <a:lumMod val="75000"/>
                  </a:schemeClr>
                </a:solidFill>
              </a:rPr>
              <a:t>从</a:t>
            </a:r>
            <a:r>
              <a:rPr lang="en-US" altLang="zh-CN" sz="1400" b="1" dirty="0">
                <a:solidFill>
                  <a:schemeClr val="accent2">
                    <a:lumMod val="75000"/>
                  </a:schemeClr>
                </a:solidFill>
              </a:rPr>
              <a:t>q</a:t>
            </a:r>
            <a:r>
              <a:rPr lang="zh-CN" altLang="en-US" sz="1400" b="1" dirty="0">
                <a:solidFill>
                  <a:schemeClr val="accent2">
                    <a:lumMod val="75000"/>
                  </a:schemeClr>
                </a:solidFill>
              </a:rPr>
              <a:t>到</a:t>
            </a:r>
            <a:r>
              <a:rPr lang="en-US" altLang="zh-CN" sz="1400" b="1" dirty="0">
                <a:solidFill>
                  <a:schemeClr val="accent2">
                    <a:lumMod val="75000"/>
                  </a:schemeClr>
                </a:solidFill>
              </a:rPr>
              <a:t>v</a:t>
            </a:r>
            <a:r>
              <a:rPr lang="zh-CN" altLang="en-US" sz="1400" b="1" dirty="0">
                <a:solidFill>
                  <a:schemeClr val="accent2">
                    <a:lumMod val="75000"/>
                  </a:schemeClr>
                </a:solidFill>
              </a:rPr>
              <a:t>的最短路径</a:t>
            </a:r>
            <a:r>
              <a:rPr lang="en-US" altLang="zh-CN" sz="1400" b="1" dirty="0">
                <a:solidFill>
                  <a:schemeClr val="accent2">
                    <a:lumMod val="75000"/>
                  </a:schemeClr>
                </a:solidFill>
              </a:rPr>
              <a:t>h(v)</a:t>
            </a:r>
            <a:r>
              <a:rPr lang="zh-CN" altLang="en-US" sz="1400" b="1" dirty="0">
                <a:solidFill>
                  <a:schemeClr val="accent2">
                    <a:lumMod val="75000"/>
                  </a:schemeClr>
                </a:solidFill>
              </a:rPr>
              <a:t>，如果存在负环的话，算法终止。</a:t>
            </a:r>
          </a:p>
          <a:p>
            <a:r>
              <a:rPr lang="en-US" altLang="zh-CN" sz="1400" b="1" dirty="0">
                <a:solidFill>
                  <a:schemeClr val="accent2">
                    <a:lumMod val="75000"/>
                  </a:schemeClr>
                </a:solidFill>
              </a:rPr>
              <a:t>3.</a:t>
            </a:r>
            <a:r>
              <a:rPr lang="zh-CN" altLang="en-US" sz="1400" b="1" dirty="0">
                <a:solidFill>
                  <a:schemeClr val="accent2">
                    <a:lumMod val="75000"/>
                  </a:schemeClr>
                </a:solidFill>
              </a:rPr>
              <a:t>使用第</a:t>
            </a:r>
            <a:r>
              <a:rPr lang="en-US" altLang="zh-CN" sz="1400" b="1" dirty="0">
                <a:solidFill>
                  <a:schemeClr val="accent2">
                    <a:lumMod val="75000"/>
                  </a:schemeClr>
                </a:solidFill>
              </a:rPr>
              <a:t>2</a:t>
            </a:r>
            <a:r>
              <a:rPr lang="zh-CN" altLang="en-US" sz="1400" b="1" dirty="0">
                <a:solidFill>
                  <a:schemeClr val="accent2">
                    <a:lumMod val="75000"/>
                  </a:schemeClr>
                </a:solidFill>
              </a:rPr>
              <a:t>步骤中</a:t>
            </a:r>
            <a:r>
              <a:rPr lang="en-US" altLang="zh-CN" sz="1400" b="1" dirty="0">
                <a:solidFill>
                  <a:schemeClr val="accent2">
                    <a:lumMod val="75000"/>
                  </a:schemeClr>
                </a:solidFill>
              </a:rPr>
              <a:t>Bellman-Ford</a:t>
            </a:r>
            <a:r>
              <a:rPr lang="zh-CN" altLang="en-US" sz="1400" b="1" dirty="0">
                <a:solidFill>
                  <a:schemeClr val="accent2">
                    <a:lumMod val="75000"/>
                  </a:schemeClr>
                </a:solidFill>
              </a:rPr>
              <a:t>计算的最短路径值对原来的图进行</a:t>
            </a:r>
            <a:r>
              <a:rPr lang="en-US" altLang="zh-CN" sz="1400" b="1" dirty="0">
                <a:solidFill>
                  <a:schemeClr val="accent2">
                    <a:lumMod val="75000"/>
                  </a:schemeClr>
                </a:solidFill>
              </a:rPr>
              <a:t>reweight</a:t>
            </a:r>
            <a:r>
              <a:rPr lang="zh-CN" altLang="en-US" sz="1400" b="1" dirty="0">
                <a:solidFill>
                  <a:schemeClr val="accent2">
                    <a:lumMod val="75000"/>
                  </a:schemeClr>
                </a:solidFill>
              </a:rPr>
              <a:t>操作（重赋值）：边</a:t>
            </a:r>
            <a:r>
              <a:rPr lang="en-US" altLang="zh-CN" sz="1400" b="1" dirty="0">
                <a:solidFill>
                  <a:schemeClr val="accent2">
                    <a:lumMod val="75000"/>
                  </a:schemeClr>
                </a:solidFill>
              </a:rPr>
              <a:t>&lt;</a:t>
            </a:r>
            <a:r>
              <a:rPr lang="en-US" altLang="zh-CN" sz="1400" b="1" dirty="0" err="1">
                <a:solidFill>
                  <a:schemeClr val="accent2">
                    <a:lumMod val="75000"/>
                  </a:schemeClr>
                </a:solidFill>
              </a:rPr>
              <a:t>u,v</a:t>
            </a:r>
            <a:r>
              <a:rPr lang="en-US" altLang="zh-CN" sz="1400" b="1" dirty="0">
                <a:solidFill>
                  <a:schemeClr val="accent2">
                    <a:lumMod val="75000"/>
                  </a:schemeClr>
                </a:solidFill>
              </a:rPr>
              <a:t>&gt;</a:t>
            </a:r>
            <a:r>
              <a:rPr lang="zh-CN" altLang="en-US" sz="1400" b="1" dirty="0">
                <a:solidFill>
                  <a:schemeClr val="accent2">
                    <a:lumMod val="75000"/>
                  </a:schemeClr>
                </a:solidFill>
              </a:rPr>
              <a:t>的权值</a:t>
            </a:r>
            <a:r>
              <a:rPr lang="en-US" altLang="zh-CN" sz="1400" b="1" dirty="0">
                <a:solidFill>
                  <a:schemeClr val="accent2">
                    <a:lumMod val="75000"/>
                  </a:schemeClr>
                </a:solidFill>
              </a:rPr>
              <a:t>w(</a:t>
            </a:r>
            <a:r>
              <a:rPr lang="en-US" altLang="zh-CN" sz="1400" b="1" dirty="0" err="1">
                <a:solidFill>
                  <a:schemeClr val="accent2">
                    <a:lumMod val="75000"/>
                  </a:schemeClr>
                </a:solidFill>
              </a:rPr>
              <a:t>u,v</a:t>
            </a:r>
            <a:r>
              <a:rPr lang="en-US" altLang="zh-CN" sz="1400" b="1" dirty="0">
                <a:solidFill>
                  <a:schemeClr val="accent2">
                    <a:lumMod val="75000"/>
                  </a:schemeClr>
                </a:solidFill>
              </a:rPr>
              <a:t>)</a:t>
            </a:r>
            <a:r>
              <a:rPr lang="zh-CN" altLang="en-US" sz="1400" b="1" dirty="0">
                <a:solidFill>
                  <a:schemeClr val="accent2">
                    <a:lumMod val="75000"/>
                  </a:schemeClr>
                </a:solidFill>
              </a:rPr>
              <a:t>，修改成</a:t>
            </a:r>
            <a:r>
              <a:rPr lang="en-US" altLang="zh-CN" sz="1400" b="1" dirty="0">
                <a:solidFill>
                  <a:schemeClr val="accent2">
                    <a:lumMod val="75000"/>
                  </a:schemeClr>
                </a:solidFill>
              </a:rPr>
              <a:t>w(</a:t>
            </a:r>
            <a:r>
              <a:rPr lang="en-US" altLang="zh-CN" sz="1400" b="1" dirty="0" err="1">
                <a:solidFill>
                  <a:schemeClr val="accent2">
                    <a:lumMod val="75000"/>
                  </a:schemeClr>
                </a:solidFill>
              </a:rPr>
              <a:t>u,v</a:t>
            </a:r>
            <a:r>
              <a:rPr lang="en-US" altLang="zh-CN" sz="1400" b="1" dirty="0">
                <a:solidFill>
                  <a:schemeClr val="accent2">
                    <a:lumMod val="75000"/>
                  </a:schemeClr>
                </a:solidFill>
              </a:rPr>
              <a:t>)+h(u)-h(v)</a:t>
            </a:r>
            <a:r>
              <a:rPr lang="zh-CN" altLang="en-US" sz="1400" b="1" dirty="0">
                <a:solidFill>
                  <a:schemeClr val="accent2">
                    <a:lumMod val="75000"/>
                  </a:schemeClr>
                </a:solidFill>
              </a:rPr>
              <a:t>。</a:t>
            </a:r>
          </a:p>
          <a:p>
            <a:r>
              <a:rPr lang="en-US" altLang="zh-CN" sz="1400" b="1" dirty="0">
                <a:solidFill>
                  <a:schemeClr val="accent2">
                    <a:lumMod val="75000"/>
                  </a:schemeClr>
                </a:solidFill>
              </a:rPr>
              <a:t>4.</a:t>
            </a:r>
            <a:r>
              <a:rPr lang="zh-CN" altLang="en-US" sz="1400" b="1" dirty="0">
                <a:solidFill>
                  <a:schemeClr val="accent2">
                    <a:lumMod val="75000"/>
                  </a:schemeClr>
                </a:solidFill>
              </a:rPr>
              <a:t>最后，移去</a:t>
            </a:r>
            <a:r>
              <a:rPr lang="en-US" altLang="zh-CN" sz="1400" b="1" dirty="0">
                <a:solidFill>
                  <a:schemeClr val="accent2">
                    <a:lumMod val="75000"/>
                  </a:schemeClr>
                </a:solidFill>
              </a:rPr>
              <a:t>q</a:t>
            </a:r>
            <a:r>
              <a:rPr lang="zh-CN" altLang="en-US" sz="1400" b="1" dirty="0">
                <a:solidFill>
                  <a:schemeClr val="accent2">
                    <a:lumMod val="75000"/>
                  </a:schemeClr>
                </a:solidFill>
              </a:rPr>
              <a:t>，针对新图（重赋值之后的图）使用</a:t>
            </a:r>
            <a:r>
              <a:rPr lang="en-US" altLang="zh-CN" sz="1400" b="1" dirty="0">
                <a:solidFill>
                  <a:schemeClr val="accent2">
                    <a:lumMod val="75000"/>
                  </a:schemeClr>
                </a:solidFill>
              </a:rPr>
              <a:t>Dijkstra</a:t>
            </a:r>
            <a:r>
              <a:rPr lang="zh-CN" altLang="en-US" sz="1400" b="1" dirty="0">
                <a:solidFill>
                  <a:schemeClr val="accent2">
                    <a:lumMod val="75000"/>
                  </a:schemeClr>
                </a:solidFill>
              </a:rPr>
              <a:t>算法计算从每一个点</a:t>
            </a:r>
            <a:r>
              <a:rPr lang="en-US" altLang="zh-CN" sz="1400" b="1" dirty="0">
                <a:solidFill>
                  <a:schemeClr val="accent2">
                    <a:lumMod val="75000"/>
                  </a:schemeClr>
                </a:solidFill>
              </a:rPr>
              <a:t>s</a:t>
            </a:r>
            <a:r>
              <a:rPr lang="zh-CN" altLang="en-US" sz="1400" b="1" dirty="0">
                <a:solidFill>
                  <a:schemeClr val="accent2">
                    <a:lumMod val="75000"/>
                  </a:schemeClr>
                </a:solidFill>
              </a:rPr>
              <a:t>到其余另外点的最短距离。</a:t>
            </a:r>
          </a:p>
          <a:p>
            <a:r>
              <a:rPr lang="zh-CN" altLang="en-US" sz="1400" b="1" dirty="0">
                <a:solidFill>
                  <a:schemeClr val="accent2">
                    <a:lumMod val="75000"/>
                  </a:schemeClr>
                </a:solidFill>
              </a:rPr>
              <a:t>（</a:t>
            </a:r>
            <a:r>
              <a:rPr lang="en-US" altLang="zh-CN" sz="1400" b="1" dirty="0">
                <a:solidFill>
                  <a:schemeClr val="accent2">
                    <a:lumMod val="75000"/>
                  </a:schemeClr>
                </a:solidFill>
              </a:rPr>
              <a:t>5.</a:t>
            </a:r>
            <a:r>
              <a:rPr lang="zh-CN" altLang="en-US" sz="1400" b="1" dirty="0">
                <a:solidFill>
                  <a:schemeClr val="accent2">
                    <a:lumMod val="75000"/>
                  </a:schemeClr>
                </a:solidFill>
              </a:rPr>
              <a:t>使用</a:t>
            </a:r>
            <a:r>
              <a:rPr lang="en-US" altLang="zh-CN" sz="1400" b="1" dirty="0" err="1">
                <a:solidFill>
                  <a:schemeClr val="accent2">
                    <a:lumMod val="75000"/>
                  </a:schemeClr>
                </a:solidFill>
              </a:rPr>
              <a:t>dijstra</a:t>
            </a:r>
            <a:r>
              <a:rPr lang="zh-CN" altLang="en-US" sz="1400" b="1" dirty="0">
                <a:solidFill>
                  <a:schemeClr val="accent2">
                    <a:lumMod val="75000"/>
                  </a:schemeClr>
                </a:solidFill>
              </a:rPr>
              <a:t>计算完最短路后，需要</a:t>
            </a:r>
            <a:r>
              <a:rPr lang="en-US" altLang="zh-CN" sz="1400" b="1" dirty="0">
                <a:solidFill>
                  <a:schemeClr val="accent2">
                    <a:lumMod val="75000"/>
                  </a:schemeClr>
                </a:solidFill>
              </a:rPr>
              <a:t>d(</a:t>
            </a:r>
            <a:r>
              <a:rPr lang="en-US" altLang="zh-CN" sz="1400" b="1" dirty="0" err="1">
                <a:solidFill>
                  <a:schemeClr val="accent2">
                    <a:lumMod val="75000"/>
                  </a:schemeClr>
                </a:solidFill>
              </a:rPr>
              <a:t>i,j</a:t>
            </a:r>
            <a:r>
              <a:rPr lang="en-US" altLang="zh-CN" sz="1400" b="1" dirty="0">
                <a:solidFill>
                  <a:schemeClr val="accent2">
                    <a:lumMod val="75000"/>
                  </a:schemeClr>
                </a:solidFill>
              </a:rPr>
              <a:t>) = d'(</a:t>
            </a:r>
            <a:r>
              <a:rPr lang="en-US" altLang="zh-CN" sz="1400" b="1" dirty="0" err="1">
                <a:solidFill>
                  <a:schemeClr val="accent2">
                    <a:lumMod val="75000"/>
                  </a:schemeClr>
                </a:solidFill>
              </a:rPr>
              <a:t>i,j</a:t>
            </a:r>
            <a:r>
              <a:rPr lang="en-US" altLang="zh-CN" sz="1400" b="1" dirty="0">
                <a:solidFill>
                  <a:schemeClr val="accent2">
                    <a:lumMod val="75000"/>
                  </a:schemeClr>
                </a:solidFill>
              </a:rPr>
              <a:t>) + h(v) - h(u)</a:t>
            </a:r>
            <a:r>
              <a:rPr lang="zh-CN" altLang="en-US" sz="1400" b="1" dirty="0">
                <a:solidFill>
                  <a:schemeClr val="accent2">
                    <a:lumMod val="75000"/>
                  </a:schemeClr>
                </a:solidFill>
              </a:rPr>
              <a:t>才是最后结果）</a:t>
            </a:r>
          </a:p>
        </p:txBody>
      </p:sp>
      <p:pic>
        <p:nvPicPr>
          <p:cNvPr id="4" name="图片 3">
            <a:extLst>
              <a:ext uri="{FF2B5EF4-FFF2-40B4-BE49-F238E27FC236}">
                <a16:creationId xmlns:a16="http://schemas.microsoft.com/office/drawing/2014/main" id="{88F763C3-D55E-D101-87F9-28C97EAD3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483518"/>
            <a:ext cx="4028116" cy="2803451"/>
          </a:xfrm>
          <a:prstGeom prst="rect">
            <a:avLst/>
          </a:prstGeom>
        </p:spPr>
      </p:pic>
      <p:pic>
        <p:nvPicPr>
          <p:cNvPr id="6" name="图片 5">
            <a:extLst>
              <a:ext uri="{FF2B5EF4-FFF2-40B4-BE49-F238E27FC236}">
                <a16:creationId xmlns:a16="http://schemas.microsoft.com/office/drawing/2014/main" id="{1861F150-E0B0-A07C-9A42-30F7BAF34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3435846"/>
            <a:ext cx="4028116" cy="1322361"/>
          </a:xfrm>
          <a:prstGeom prst="rect">
            <a:avLst/>
          </a:prstGeom>
        </p:spPr>
      </p:pic>
      <p:pic>
        <p:nvPicPr>
          <p:cNvPr id="5" name="图片 4">
            <a:extLst>
              <a:ext uri="{FF2B5EF4-FFF2-40B4-BE49-F238E27FC236}">
                <a16:creationId xmlns:a16="http://schemas.microsoft.com/office/drawing/2014/main" id="{56A8922C-CF64-4A11-99D8-CA7C41852CF4}"/>
              </a:ext>
            </a:extLst>
          </p:cNvPr>
          <p:cNvPicPr>
            <a:picLocks noChangeAspect="1"/>
          </p:cNvPicPr>
          <p:nvPr/>
        </p:nvPicPr>
        <p:blipFill rotWithShape="1">
          <a:blip r:embed="rId4"/>
          <a:srcRect l="2662" t="10685" b="-1"/>
          <a:stretch/>
        </p:blipFill>
        <p:spPr>
          <a:xfrm>
            <a:off x="971600" y="4404391"/>
            <a:ext cx="2633231" cy="323295"/>
          </a:xfrm>
          <a:prstGeom prst="rect">
            <a:avLst/>
          </a:prstGeom>
        </p:spPr>
      </p:pic>
    </p:spTree>
    <p:extLst>
      <p:ext uri="{BB962C8B-B14F-4D97-AF65-F5344CB8AC3E}">
        <p14:creationId xmlns:p14="http://schemas.microsoft.com/office/powerpoint/2010/main" val="234693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194514E-3643-CCDC-5447-B58302A7A622}"/>
              </a:ext>
            </a:extLst>
          </p:cNvPr>
          <p:cNvSpPr txBox="1"/>
          <p:nvPr/>
        </p:nvSpPr>
        <p:spPr>
          <a:xfrm>
            <a:off x="827585" y="438210"/>
            <a:ext cx="4572000" cy="3847207"/>
          </a:xfrm>
          <a:prstGeom prst="rect">
            <a:avLst/>
          </a:prstGeom>
          <a:noFill/>
        </p:spPr>
        <p:txBody>
          <a:bodyPr wrap="square">
            <a:spAutoFit/>
          </a:bodyPr>
          <a:lstStyle/>
          <a:p>
            <a:r>
              <a:rPr lang="zh-CN" altLang="en-US" sz="2800" b="1" dirty="0">
                <a:solidFill>
                  <a:schemeClr val="accent1"/>
                </a:solidFill>
              </a:rPr>
              <a:t>算法简介</a:t>
            </a:r>
            <a:endParaRPr lang="en-US" altLang="zh-CN" sz="2800" b="1" dirty="0">
              <a:solidFill>
                <a:schemeClr val="accent1"/>
              </a:solidFill>
            </a:endParaRPr>
          </a:p>
          <a:p>
            <a:endParaRPr lang="en-US" altLang="zh-CN" sz="3600" b="1" dirty="0">
              <a:solidFill>
                <a:schemeClr val="accent1"/>
              </a:solidFill>
            </a:endParaRPr>
          </a:p>
          <a:p>
            <a:r>
              <a:rPr lang="en-US" altLang="zh-CN" sz="2000" b="1" dirty="0">
                <a:solidFill>
                  <a:schemeClr val="accent1"/>
                </a:solidFill>
              </a:rPr>
              <a:t>Floyd</a:t>
            </a:r>
            <a:r>
              <a:rPr lang="zh-CN" altLang="en-US" sz="2000" b="1" dirty="0">
                <a:solidFill>
                  <a:schemeClr val="accent1"/>
                </a:solidFill>
              </a:rPr>
              <a:t>算法是一种用于查找图中最短路径的动态规划算法。它通过迭代计算来优化最短路径，使用邻接矩阵表示图，并能够找到任意两个顶点之间的最短路径长度。该算法的核心思想是通过遍历所有顶点对和中间顶点，更新路径长度以得到最短路径。</a:t>
            </a:r>
          </a:p>
          <a:p>
            <a:r>
              <a:rPr lang="zh-CN" altLang="en-US" sz="2000" b="1" dirty="0">
                <a:solidFill>
                  <a:schemeClr val="accent1"/>
                </a:solidFill>
              </a:rPr>
              <a:t>时间复杂度：</a:t>
            </a:r>
            <a:r>
              <a:rPr lang="en-US" altLang="zh-CN" sz="2000" b="1" dirty="0">
                <a:solidFill>
                  <a:schemeClr val="accent1"/>
                </a:solidFill>
              </a:rPr>
              <a:t>O(n^3)</a:t>
            </a:r>
            <a:r>
              <a:rPr lang="zh-CN" altLang="en-US" sz="2000" b="1" dirty="0">
                <a:solidFill>
                  <a:schemeClr val="accent1"/>
                </a:solidFill>
              </a:rPr>
              <a:t>。</a:t>
            </a:r>
          </a:p>
          <a:p>
            <a:r>
              <a:rPr lang="zh-CN" altLang="en-US" sz="2000" b="1" dirty="0">
                <a:solidFill>
                  <a:schemeClr val="accent1"/>
                </a:solidFill>
              </a:rPr>
              <a:t>空间复杂度：</a:t>
            </a:r>
            <a:r>
              <a:rPr lang="en-US" altLang="zh-CN" sz="2000" b="1" dirty="0">
                <a:solidFill>
                  <a:schemeClr val="accent1"/>
                </a:solidFill>
              </a:rPr>
              <a:t>O(n^2)</a:t>
            </a:r>
            <a:r>
              <a:rPr lang="zh-CN" altLang="en-US" sz="2000" b="1" dirty="0">
                <a:solidFill>
                  <a:schemeClr val="accent1"/>
                </a:solidFill>
              </a:rPr>
              <a:t>。</a:t>
            </a:r>
          </a:p>
        </p:txBody>
      </p:sp>
      <p:pic>
        <p:nvPicPr>
          <p:cNvPr id="7" name="图片 6">
            <a:extLst>
              <a:ext uri="{FF2B5EF4-FFF2-40B4-BE49-F238E27FC236}">
                <a16:creationId xmlns:a16="http://schemas.microsoft.com/office/drawing/2014/main" id="{F1C780C3-50D5-917D-35A7-F7CA954B42B9}"/>
              </a:ext>
            </a:extLst>
          </p:cNvPr>
          <p:cNvPicPr>
            <a:picLocks noChangeAspect="1"/>
          </p:cNvPicPr>
          <p:nvPr/>
        </p:nvPicPr>
        <p:blipFill rotWithShape="1">
          <a:blip r:embed="rId2">
            <a:extLst>
              <a:ext uri="{28A0092B-C50C-407E-A947-70E740481C1C}">
                <a14:useLocalDpi xmlns:a14="http://schemas.microsoft.com/office/drawing/2010/main" val="0"/>
              </a:ext>
            </a:extLst>
          </a:blip>
          <a:srcRect l="497" t="6399" r="10065" b="819"/>
          <a:stretch/>
        </p:blipFill>
        <p:spPr>
          <a:xfrm>
            <a:off x="5826024" y="438210"/>
            <a:ext cx="2490391" cy="1856194"/>
          </a:xfrm>
          <a:prstGeom prst="rect">
            <a:avLst/>
          </a:prstGeom>
        </p:spPr>
      </p:pic>
      <p:pic>
        <p:nvPicPr>
          <p:cNvPr id="9" name="图片 8">
            <a:extLst>
              <a:ext uri="{FF2B5EF4-FFF2-40B4-BE49-F238E27FC236}">
                <a16:creationId xmlns:a16="http://schemas.microsoft.com/office/drawing/2014/main" id="{351826A6-D37D-59F4-6CF6-575A12320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024" y="2283718"/>
            <a:ext cx="2490391" cy="2100437"/>
          </a:xfrm>
          <a:prstGeom prst="rect">
            <a:avLst/>
          </a:prstGeom>
        </p:spPr>
      </p:pic>
    </p:spTree>
    <p:extLst>
      <p:ext uri="{BB962C8B-B14F-4D97-AF65-F5344CB8AC3E}">
        <p14:creationId xmlns:p14="http://schemas.microsoft.com/office/powerpoint/2010/main" val="404032444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D2BF4C5-7D11-E0B5-17C0-E0FB8BA39714}"/>
              </a:ext>
            </a:extLst>
          </p:cNvPr>
          <p:cNvSpPr txBox="1"/>
          <p:nvPr/>
        </p:nvSpPr>
        <p:spPr>
          <a:xfrm>
            <a:off x="167680" y="539700"/>
            <a:ext cx="4572000" cy="4678204"/>
          </a:xfrm>
          <a:prstGeom prst="rect">
            <a:avLst/>
          </a:prstGeom>
          <a:noFill/>
        </p:spPr>
        <p:txBody>
          <a:bodyPr wrap="square">
            <a:spAutoFit/>
          </a:bodyPr>
          <a:lstStyle/>
          <a:p>
            <a:r>
              <a:rPr lang="en-US" altLang="zh-CN" dirty="0"/>
              <a:t> </a:t>
            </a:r>
            <a:r>
              <a:rPr lang="en-US" altLang="zh-CN" sz="700" dirty="0">
                <a:solidFill>
                  <a:schemeClr val="accent2">
                    <a:lumMod val="75000"/>
                  </a:schemeClr>
                </a:solidFill>
              </a:rPr>
              <a:t>#include &lt;iostream&gt;#include &lt;vector&gt;#include &lt;queue&gt;#include &lt;algorithm&gt;using namespace std;</a:t>
            </a:r>
          </a:p>
          <a:p>
            <a:r>
              <a:rPr lang="en-US" altLang="zh-CN" sz="700" dirty="0">
                <a:solidFill>
                  <a:schemeClr val="accent2">
                    <a:lumMod val="75000"/>
                  </a:schemeClr>
                </a:solidFill>
              </a:rPr>
              <a:t>struct Edge {</a:t>
            </a:r>
          </a:p>
          <a:p>
            <a:r>
              <a:rPr lang="en-US" altLang="zh-CN" sz="700" dirty="0">
                <a:solidFill>
                  <a:schemeClr val="accent2">
                    <a:lumMod val="75000"/>
                  </a:schemeClr>
                </a:solidFill>
              </a:rPr>
              <a:t>    int u, v, w;};vector&lt;Edge&gt; </a:t>
            </a:r>
            <a:r>
              <a:rPr lang="en-US" altLang="zh-CN" sz="700" dirty="0" err="1">
                <a:solidFill>
                  <a:schemeClr val="accent2">
                    <a:lumMod val="75000"/>
                  </a:schemeClr>
                </a:solidFill>
              </a:rPr>
              <a:t>edges;vector</a:t>
            </a:r>
            <a:r>
              <a:rPr lang="en-US" altLang="zh-CN" sz="700" dirty="0">
                <a:solidFill>
                  <a:schemeClr val="accent2">
                    <a:lumMod val="75000"/>
                  </a:schemeClr>
                </a:solidFill>
              </a:rPr>
              <a:t>&lt;vector&lt;Edge&gt;&gt; </a:t>
            </a:r>
            <a:r>
              <a:rPr lang="en-US" altLang="zh-CN" sz="700" dirty="0" err="1">
                <a:solidFill>
                  <a:schemeClr val="accent2">
                    <a:lumMod val="75000"/>
                  </a:schemeClr>
                </a:solidFill>
              </a:rPr>
              <a:t>adj;vector</a:t>
            </a:r>
            <a:r>
              <a:rPr lang="en-US" altLang="zh-CN" sz="700" dirty="0">
                <a:solidFill>
                  <a:schemeClr val="accent2">
                    <a:lumMod val="75000"/>
                  </a:schemeClr>
                </a:solidFill>
              </a:rPr>
              <a:t>&lt;int&gt; </a:t>
            </a:r>
            <a:r>
              <a:rPr lang="en-US" altLang="zh-CN" sz="700" dirty="0" err="1">
                <a:solidFill>
                  <a:schemeClr val="accent2">
                    <a:lumMod val="75000"/>
                  </a:schemeClr>
                </a:solidFill>
              </a:rPr>
              <a:t>dist</a:t>
            </a:r>
            <a:r>
              <a:rPr lang="en-US" altLang="zh-CN" sz="700" dirty="0">
                <a:solidFill>
                  <a:schemeClr val="accent2">
                    <a:lumMod val="75000"/>
                  </a:schemeClr>
                </a:solidFill>
              </a:rPr>
              <a:t>;</a:t>
            </a:r>
          </a:p>
          <a:p>
            <a:r>
              <a:rPr lang="en-US" altLang="zh-CN" sz="700" dirty="0">
                <a:solidFill>
                  <a:schemeClr val="accent2">
                    <a:lumMod val="75000"/>
                  </a:schemeClr>
                </a:solidFill>
              </a:rPr>
              <a:t>// Bellman-Ford</a:t>
            </a:r>
            <a:r>
              <a:rPr lang="zh-CN" altLang="en-US" sz="700" dirty="0">
                <a:solidFill>
                  <a:schemeClr val="accent2">
                    <a:lumMod val="75000"/>
                  </a:schemeClr>
                </a:solidFill>
              </a:rPr>
              <a:t>子过程</a:t>
            </a:r>
            <a:r>
              <a:rPr lang="en-US" altLang="zh-CN" sz="700" dirty="0">
                <a:solidFill>
                  <a:schemeClr val="accent2">
                    <a:lumMod val="75000"/>
                  </a:schemeClr>
                </a:solidFill>
              </a:rPr>
              <a:t>bool </a:t>
            </a:r>
            <a:r>
              <a:rPr lang="en-US" altLang="zh-CN" sz="700" dirty="0" err="1">
                <a:solidFill>
                  <a:schemeClr val="accent2">
                    <a:lumMod val="75000"/>
                  </a:schemeClr>
                </a:solidFill>
              </a:rPr>
              <a:t>BellmanFord</a:t>
            </a:r>
            <a:r>
              <a:rPr lang="en-US" altLang="zh-CN" sz="700" dirty="0">
                <a:solidFill>
                  <a:schemeClr val="accent2">
                    <a:lumMod val="75000"/>
                  </a:schemeClr>
                </a:solidFill>
              </a:rPr>
              <a:t>(vector&lt;Edge&gt; &amp;edges, int n, int s) {</a:t>
            </a:r>
          </a:p>
          <a:p>
            <a:r>
              <a:rPr lang="en-US" altLang="zh-CN" sz="700" dirty="0">
                <a:solidFill>
                  <a:schemeClr val="accent2">
                    <a:lumMod val="75000"/>
                  </a:schemeClr>
                </a:solidFill>
              </a:rPr>
              <a:t>    </a:t>
            </a:r>
            <a:r>
              <a:rPr lang="en-US" altLang="zh-CN" sz="700" dirty="0" err="1">
                <a:solidFill>
                  <a:schemeClr val="accent2">
                    <a:lumMod val="75000"/>
                  </a:schemeClr>
                </a:solidFill>
              </a:rPr>
              <a:t>dist.resize</a:t>
            </a:r>
            <a:r>
              <a:rPr lang="en-US" altLang="zh-CN" sz="700" dirty="0">
                <a:solidFill>
                  <a:schemeClr val="accent2">
                    <a:lumMod val="75000"/>
                  </a:schemeClr>
                </a:solidFill>
              </a:rPr>
              <a:t>(n+1, INT_MAX);</a:t>
            </a:r>
          </a:p>
          <a:p>
            <a:r>
              <a:rPr lang="en-US" altLang="zh-CN" sz="700" dirty="0">
                <a:solidFill>
                  <a:schemeClr val="accent2">
                    <a:lumMod val="75000"/>
                  </a:schemeClr>
                </a:solidFill>
              </a:rPr>
              <a:t>    </a:t>
            </a:r>
            <a:r>
              <a:rPr lang="en-US" altLang="zh-CN" sz="700" dirty="0" err="1">
                <a:solidFill>
                  <a:schemeClr val="accent2">
                    <a:lumMod val="75000"/>
                  </a:schemeClr>
                </a:solidFill>
              </a:rPr>
              <a:t>dist</a:t>
            </a:r>
            <a:r>
              <a:rPr lang="en-US" altLang="zh-CN" sz="700" dirty="0">
                <a:solidFill>
                  <a:schemeClr val="accent2">
                    <a:lumMod val="75000"/>
                  </a:schemeClr>
                </a:solidFill>
              </a:rPr>
              <a:t>[s] = 0;</a:t>
            </a:r>
          </a:p>
          <a:p>
            <a:r>
              <a:rPr lang="en-US" altLang="zh-CN" sz="700" dirty="0">
                <a:solidFill>
                  <a:schemeClr val="accent2">
                    <a:lumMod val="75000"/>
                  </a:schemeClr>
                </a:solidFill>
              </a:rPr>
              <a:t>    bool </a:t>
            </a:r>
            <a:r>
              <a:rPr lang="en-US" altLang="zh-CN" sz="700" dirty="0" err="1">
                <a:solidFill>
                  <a:schemeClr val="accent2">
                    <a:lumMod val="75000"/>
                  </a:schemeClr>
                </a:solidFill>
              </a:rPr>
              <a:t>negtiveCycle</a:t>
            </a:r>
            <a:r>
              <a:rPr lang="en-US" altLang="zh-CN" sz="700" dirty="0">
                <a:solidFill>
                  <a:schemeClr val="accent2">
                    <a:lumMod val="75000"/>
                  </a:schemeClr>
                </a:solidFill>
              </a:rPr>
              <a:t>;</a:t>
            </a:r>
          </a:p>
          <a:p>
            <a:r>
              <a:rPr lang="en-US" altLang="zh-CN" sz="700" dirty="0">
                <a:solidFill>
                  <a:schemeClr val="accent2">
                    <a:lumMod val="75000"/>
                  </a:schemeClr>
                </a:solidFill>
              </a:rPr>
              <a:t>    for(int </a:t>
            </a:r>
            <a:r>
              <a:rPr lang="en-US" altLang="zh-CN" sz="700" dirty="0" err="1">
                <a:solidFill>
                  <a:schemeClr val="accent2">
                    <a:lumMod val="75000"/>
                  </a:schemeClr>
                </a:solidFill>
              </a:rPr>
              <a:t>i</a:t>
            </a:r>
            <a:r>
              <a:rPr lang="en-US" altLang="zh-CN" sz="700" dirty="0">
                <a:solidFill>
                  <a:schemeClr val="accent2">
                    <a:lumMod val="75000"/>
                  </a:schemeClr>
                </a:solidFill>
              </a:rPr>
              <a:t> = 1; </a:t>
            </a:r>
            <a:r>
              <a:rPr lang="en-US" altLang="zh-CN" sz="700" dirty="0" err="1">
                <a:solidFill>
                  <a:schemeClr val="accent2">
                    <a:lumMod val="75000"/>
                  </a:schemeClr>
                </a:solidFill>
              </a:rPr>
              <a:t>i</a:t>
            </a:r>
            <a:r>
              <a:rPr lang="en-US" altLang="zh-CN" sz="700" dirty="0">
                <a:solidFill>
                  <a:schemeClr val="accent2">
                    <a:lumMod val="75000"/>
                  </a:schemeClr>
                </a:solidFill>
              </a:rPr>
              <a:t> &lt;= n; ++</a:t>
            </a:r>
            <a:r>
              <a:rPr lang="en-US" altLang="zh-CN" sz="700" dirty="0" err="1">
                <a:solidFill>
                  <a:schemeClr val="accent2">
                    <a:lumMod val="75000"/>
                  </a:schemeClr>
                </a:solidFill>
              </a:rPr>
              <a:t>i</a:t>
            </a:r>
            <a:r>
              <a:rPr lang="en-US" altLang="zh-CN" sz="700" dirty="0">
                <a:solidFill>
                  <a:schemeClr val="accent2">
                    <a:lumMod val="75000"/>
                  </a:schemeClr>
                </a:solidFill>
              </a:rPr>
              <a:t>) {</a:t>
            </a:r>
          </a:p>
          <a:p>
            <a:r>
              <a:rPr lang="en-US" altLang="zh-CN" sz="700" dirty="0">
                <a:solidFill>
                  <a:schemeClr val="accent2">
                    <a:lumMod val="75000"/>
                  </a:schemeClr>
                </a:solidFill>
              </a:rPr>
              <a:t>        </a:t>
            </a:r>
            <a:r>
              <a:rPr lang="en-US" altLang="zh-CN" sz="700" dirty="0" err="1">
                <a:solidFill>
                  <a:schemeClr val="accent2">
                    <a:lumMod val="75000"/>
                  </a:schemeClr>
                </a:solidFill>
              </a:rPr>
              <a:t>negtiveCycle</a:t>
            </a:r>
            <a:r>
              <a:rPr lang="en-US" altLang="zh-CN" sz="700" dirty="0">
                <a:solidFill>
                  <a:schemeClr val="accent2">
                    <a:lumMod val="75000"/>
                  </a:schemeClr>
                </a:solidFill>
              </a:rPr>
              <a:t> = false;</a:t>
            </a:r>
          </a:p>
          <a:p>
            <a:r>
              <a:rPr lang="en-US" altLang="zh-CN" sz="700" dirty="0">
                <a:solidFill>
                  <a:schemeClr val="accent2">
                    <a:lumMod val="75000"/>
                  </a:schemeClr>
                </a:solidFill>
              </a:rPr>
              <a:t>        for(auto e: edges) {</a:t>
            </a:r>
          </a:p>
          <a:p>
            <a:r>
              <a:rPr lang="en-US" altLang="zh-CN" sz="700" dirty="0">
                <a:solidFill>
                  <a:schemeClr val="accent2">
                    <a:lumMod val="75000"/>
                  </a:schemeClr>
                </a:solidFill>
              </a:rPr>
              <a:t>            if(</a:t>
            </a:r>
            <a:r>
              <a:rPr lang="en-US" altLang="zh-CN" sz="700" dirty="0" err="1">
                <a:solidFill>
                  <a:schemeClr val="accent2">
                    <a:lumMod val="75000"/>
                  </a:schemeClr>
                </a:solidFill>
              </a:rPr>
              <a:t>dist</a:t>
            </a:r>
            <a:r>
              <a:rPr lang="en-US" altLang="zh-CN" sz="700" dirty="0">
                <a:solidFill>
                  <a:schemeClr val="accent2">
                    <a:lumMod val="75000"/>
                  </a:schemeClr>
                </a:solidFill>
              </a:rPr>
              <a:t>[</a:t>
            </a:r>
            <a:r>
              <a:rPr lang="en-US" altLang="zh-CN" sz="700" dirty="0" err="1">
                <a:solidFill>
                  <a:schemeClr val="accent2">
                    <a:lumMod val="75000"/>
                  </a:schemeClr>
                </a:solidFill>
              </a:rPr>
              <a:t>e.u</a:t>
            </a:r>
            <a:r>
              <a:rPr lang="en-US" altLang="zh-CN" sz="700" dirty="0">
                <a:solidFill>
                  <a:schemeClr val="accent2">
                    <a:lumMod val="75000"/>
                  </a:schemeClr>
                </a:solidFill>
              </a:rPr>
              <a:t>] &lt; INT_MAX &amp;&amp; </a:t>
            </a:r>
            <a:r>
              <a:rPr lang="en-US" altLang="zh-CN" sz="700" dirty="0" err="1">
                <a:solidFill>
                  <a:schemeClr val="accent2">
                    <a:lumMod val="75000"/>
                  </a:schemeClr>
                </a:solidFill>
              </a:rPr>
              <a:t>dist</a:t>
            </a:r>
            <a:r>
              <a:rPr lang="en-US" altLang="zh-CN" sz="700" dirty="0">
                <a:solidFill>
                  <a:schemeClr val="accent2">
                    <a:lumMod val="75000"/>
                  </a:schemeClr>
                </a:solidFill>
              </a:rPr>
              <a:t>[</a:t>
            </a:r>
            <a:r>
              <a:rPr lang="en-US" altLang="zh-CN" sz="700" dirty="0" err="1">
                <a:solidFill>
                  <a:schemeClr val="accent2">
                    <a:lumMod val="75000"/>
                  </a:schemeClr>
                </a:solidFill>
              </a:rPr>
              <a:t>e.v</a:t>
            </a:r>
            <a:r>
              <a:rPr lang="en-US" altLang="zh-CN" sz="700" dirty="0">
                <a:solidFill>
                  <a:schemeClr val="accent2">
                    <a:lumMod val="75000"/>
                  </a:schemeClr>
                </a:solidFill>
              </a:rPr>
              <a:t>] &gt; </a:t>
            </a:r>
            <a:r>
              <a:rPr lang="en-US" altLang="zh-CN" sz="700" dirty="0" err="1">
                <a:solidFill>
                  <a:schemeClr val="accent2">
                    <a:lumMod val="75000"/>
                  </a:schemeClr>
                </a:solidFill>
              </a:rPr>
              <a:t>dist</a:t>
            </a:r>
            <a:r>
              <a:rPr lang="en-US" altLang="zh-CN" sz="700" dirty="0">
                <a:solidFill>
                  <a:schemeClr val="accent2">
                    <a:lumMod val="75000"/>
                  </a:schemeClr>
                </a:solidFill>
              </a:rPr>
              <a:t>[</a:t>
            </a:r>
            <a:r>
              <a:rPr lang="en-US" altLang="zh-CN" sz="700" dirty="0" err="1">
                <a:solidFill>
                  <a:schemeClr val="accent2">
                    <a:lumMod val="75000"/>
                  </a:schemeClr>
                </a:solidFill>
              </a:rPr>
              <a:t>e.u</a:t>
            </a:r>
            <a:r>
              <a:rPr lang="en-US" altLang="zh-CN" sz="700" dirty="0">
                <a:solidFill>
                  <a:schemeClr val="accent2">
                    <a:lumMod val="75000"/>
                  </a:schemeClr>
                </a:solidFill>
              </a:rPr>
              <a:t>] + </a:t>
            </a:r>
            <a:r>
              <a:rPr lang="en-US" altLang="zh-CN" sz="700" dirty="0" err="1">
                <a:solidFill>
                  <a:schemeClr val="accent2">
                    <a:lumMod val="75000"/>
                  </a:schemeClr>
                </a:solidFill>
              </a:rPr>
              <a:t>e.w</a:t>
            </a:r>
            <a:r>
              <a:rPr lang="en-US" altLang="zh-CN" sz="700" dirty="0">
                <a:solidFill>
                  <a:schemeClr val="accent2">
                    <a:lumMod val="75000"/>
                  </a:schemeClr>
                </a:solidFill>
              </a:rPr>
              <a:t>) {</a:t>
            </a:r>
          </a:p>
          <a:p>
            <a:r>
              <a:rPr lang="en-US" altLang="zh-CN" sz="700" dirty="0">
                <a:solidFill>
                  <a:schemeClr val="accent2">
                    <a:lumMod val="75000"/>
                  </a:schemeClr>
                </a:solidFill>
              </a:rPr>
              <a:t>                </a:t>
            </a:r>
            <a:r>
              <a:rPr lang="en-US" altLang="zh-CN" sz="700" dirty="0" err="1">
                <a:solidFill>
                  <a:schemeClr val="accent2">
                    <a:lumMod val="75000"/>
                  </a:schemeClr>
                </a:solidFill>
              </a:rPr>
              <a:t>dist</a:t>
            </a:r>
            <a:r>
              <a:rPr lang="en-US" altLang="zh-CN" sz="700" dirty="0">
                <a:solidFill>
                  <a:schemeClr val="accent2">
                    <a:lumMod val="75000"/>
                  </a:schemeClr>
                </a:solidFill>
              </a:rPr>
              <a:t>[</a:t>
            </a:r>
            <a:r>
              <a:rPr lang="en-US" altLang="zh-CN" sz="700" dirty="0" err="1">
                <a:solidFill>
                  <a:schemeClr val="accent2">
                    <a:lumMod val="75000"/>
                  </a:schemeClr>
                </a:solidFill>
              </a:rPr>
              <a:t>e.v</a:t>
            </a:r>
            <a:r>
              <a:rPr lang="en-US" altLang="zh-CN" sz="700" dirty="0">
                <a:solidFill>
                  <a:schemeClr val="accent2">
                    <a:lumMod val="75000"/>
                  </a:schemeClr>
                </a:solidFill>
              </a:rPr>
              <a:t>] = </a:t>
            </a:r>
            <a:r>
              <a:rPr lang="en-US" altLang="zh-CN" sz="700" dirty="0" err="1">
                <a:solidFill>
                  <a:schemeClr val="accent2">
                    <a:lumMod val="75000"/>
                  </a:schemeClr>
                </a:solidFill>
              </a:rPr>
              <a:t>dist</a:t>
            </a:r>
            <a:r>
              <a:rPr lang="en-US" altLang="zh-CN" sz="700" dirty="0">
                <a:solidFill>
                  <a:schemeClr val="accent2">
                    <a:lumMod val="75000"/>
                  </a:schemeClr>
                </a:solidFill>
              </a:rPr>
              <a:t>[</a:t>
            </a:r>
            <a:r>
              <a:rPr lang="en-US" altLang="zh-CN" sz="700" dirty="0" err="1">
                <a:solidFill>
                  <a:schemeClr val="accent2">
                    <a:lumMod val="75000"/>
                  </a:schemeClr>
                </a:solidFill>
              </a:rPr>
              <a:t>e.u</a:t>
            </a:r>
            <a:r>
              <a:rPr lang="en-US" altLang="zh-CN" sz="700" dirty="0">
                <a:solidFill>
                  <a:schemeClr val="accent2">
                    <a:lumMod val="75000"/>
                  </a:schemeClr>
                </a:solidFill>
              </a:rPr>
              <a:t>] + </a:t>
            </a:r>
            <a:r>
              <a:rPr lang="en-US" altLang="zh-CN" sz="700" dirty="0" err="1">
                <a:solidFill>
                  <a:schemeClr val="accent2">
                    <a:lumMod val="75000"/>
                  </a:schemeClr>
                </a:solidFill>
              </a:rPr>
              <a:t>e.w</a:t>
            </a:r>
            <a:r>
              <a:rPr lang="en-US" altLang="zh-CN" sz="700" dirty="0">
                <a:solidFill>
                  <a:schemeClr val="accent2">
                    <a:lumMod val="75000"/>
                  </a:schemeClr>
                </a:solidFill>
              </a:rPr>
              <a:t>;</a:t>
            </a:r>
          </a:p>
          <a:p>
            <a:r>
              <a:rPr lang="en-US" altLang="zh-CN" sz="700" dirty="0">
                <a:solidFill>
                  <a:schemeClr val="accent2">
                    <a:lumMod val="75000"/>
                  </a:schemeClr>
                </a:solidFill>
              </a:rPr>
              <a:t>                </a:t>
            </a:r>
            <a:r>
              <a:rPr lang="en-US" altLang="zh-CN" sz="700" dirty="0" err="1">
                <a:solidFill>
                  <a:schemeClr val="accent2">
                    <a:lumMod val="75000"/>
                  </a:schemeClr>
                </a:solidFill>
              </a:rPr>
              <a:t>negtiveCycle</a:t>
            </a:r>
            <a:r>
              <a:rPr lang="en-US" altLang="zh-CN" sz="700" dirty="0">
                <a:solidFill>
                  <a:schemeClr val="accent2">
                    <a:lumMod val="75000"/>
                  </a:schemeClr>
                </a:solidFill>
              </a:rPr>
              <a:t> = true;</a:t>
            </a:r>
          </a:p>
          <a:p>
            <a:r>
              <a:rPr lang="en-US" altLang="zh-CN" sz="700" dirty="0">
                <a:solidFill>
                  <a:schemeClr val="accent2">
                    <a:lumMod val="75000"/>
                  </a:schemeClr>
                </a:solidFill>
              </a:rPr>
              <a:t>            }</a:t>
            </a:r>
          </a:p>
          <a:p>
            <a:r>
              <a:rPr lang="en-US" altLang="zh-CN" sz="700" dirty="0">
                <a:solidFill>
                  <a:schemeClr val="accent2">
                    <a:lumMod val="75000"/>
                  </a:schemeClr>
                </a:solidFill>
              </a:rPr>
              <a:t>        }</a:t>
            </a:r>
          </a:p>
          <a:p>
            <a:r>
              <a:rPr lang="en-US" altLang="zh-CN" sz="700" dirty="0">
                <a:solidFill>
                  <a:schemeClr val="accent2">
                    <a:lumMod val="75000"/>
                  </a:schemeClr>
                </a:solidFill>
              </a:rPr>
              <a:t>        if(!</a:t>
            </a:r>
            <a:r>
              <a:rPr lang="en-US" altLang="zh-CN" sz="700" dirty="0" err="1">
                <a:solidFill>
                  <a:schemeClr val="accent2">
                    <a:lumMod val="75000"/>
                  </a:schemeClr>
                </a:solidFill>
              </a:rPr>
              <a:t>negtiveCycle</a:t>
            </a:r>
            <a:r>
              <a:rPr lang="en-US" altLang="zh-CN" sz="700" dirty="0">
                <a:solidFill>
                  <a:schemeClr val="accent2">
                    <a:lumMod val="75000"/>
                  </a:schemeClr>
                </a:solidFill>
              </a:rPr>
              <a:t>) break;</a:t>
            </a:r>
          </a:p>
          <a:p>
            <a:r>
              <a:rPr lang="en-US" altLang="zh-CN" sz="700" dirty="0">
                <a:solidFill>
                  <a:schemeClr val="accent2">
                    <a:lumMod val="75000"/>
                  </a:schemeClr>
                </a:solidFill>
              </a:rPr>
              <a:t>    }</a:t>
            </a:r>
          </a:p>
          <a:p>
            <a:r>
              <a:rPr lang="en-US" altLang="zh-CN" sz="700" dirty="0">
                <a:solidFill>
                  <a:schemeClr val="accent2">
                    <a:lumMod val="75000"/>
                  </a:schemeClr>
                </a:solidFill>
              </a:rPr>
              <a:t>    return </a:t>
            </a:r>
            <a:r>
              <a:rPr lang="en-US" altLang="zh-CN" sz="700" dirty="0" err="1">
                <a:solidFill>
                  <a:schemeClr val="accent2">
                    <a:lumMod val="75000"/>
                  </a:schemeClr>
                </a:solidFill>
              </a:rPr>
              <a:t>negtiveCycle</a:t>
            </a:r>
            <a:r>
              <a:rPr lang="en-US" altLang="zh-CN" sz="700" dirty="0">
                <a:solidFill>
                  <a:schemeClr val="accent2">
                    <a:lumMod val="75000"/>
                  </a:schemeClr>
                </a:solidFill>
              </a:rPr>
              <a:t>;}</a:t>
            </a:r>
          </a:p>
          <a:p>
            <a:r>
              <a:rPr lang="en-US" altLang="zh-CN" sz="700" dirty="0">
                <a:solidFill>
                  <a:schemeClr val="accent2">
                    <a:lumMod val="75000"/>
                  </a:schemeClr>
                </a:solidFill>
              </a:rPr>
              <a:t>// Dijkstra</a:t>
            </a:r>
            <a:r>
              <a:rPr lang="zh-CN" altLang="en-US" sz="700" dirty="0">
                <a:solidFill>
                  <a:schemeClr val="accent2">
                    <a:lumMod val="75000"/>
                  </a:schemeClr>
                </a:solidFill>
              </a:rPr>
              <a:t>子过程</a:t>
            </a:r>
            <a:r>
              <a:rPr lang="en-US" altLang="zh-CN" sz="700" dirty="0">
                <a:solidFill>
                  <a:schemeClr val="accent2">
                    <a:lumMod val="75000"/>
                  </a:schemeClr>
                </a:solidFill>
              </a:rPr>
              <a:t>vector&lt;int&gt; Dijkstra(int n, int s) {</a:t>
            </a:r>
          </a:p>
          <a:p>
            <a:r>
              <a:rPr lang="en-US" altLang="zh-CN" sz="700" dirty="0">
                <a:solidFill>
                  <a:schemeClr val="accent2">
                    <a:lumMod val="75000"/>
                  </a:schemeClr>
                </a:solidFill>
              </a:rPr>
              <a:t>    </a:t>
            </a:r>
            <a:r>
              <a:rPr lang="en-US" altLang="zh-CN" sz="700" dirty="0" err="1">
                <a:solidFill>
                  <a:schemeClr val="accent2">
                    <a:lumMod val="75000"/>
                  </a:schemeClr>
                </a:solidFill>
              </a:rPr>
              <a:t>priority_queue</a:t>
            </a:r>
            <a:r>
              <a:rPr lang="en-US" altLang="zh-CN" sz="700" dirty="0">
                <a:solidFill>
                  <a:schemeClr val="accent2">
                    <a:lumMod val="75000"/>
                  </a:schemeClr>
                </a:solidFill>
              </a:rPr>
              <a:t>&lt;pair&lt;int, int&gt;, vector&lt;pair&lt;int, int&gt;&gt;, greater&lt;pair&lt;int, int&gt;&gt;&gt; </a:t>
            </a:r>
            <a:r>
              <a:rPr lang="en-US" altLang="zh-CN" sz="700" dirty="0" err="1">
                <a:solidFill>
                  <a:schemeClr val="accent2">
                    <a:lumMod val="75000"/>
                  </a:schemeClr>
                </a:solidFill>
              </a:rPr>
              <a:t>pq</a:t>
            </a:r>
            <a:r>
              <a:rPr lang="en-US" altLang="zh-CN" sz="700" dirty="0">
                <a:solidFill>
                  <a:schemeClr val="accent2">
                    <a:lumMod val="75000"/>
                  </a:schemeClr>
                </a:solidFill>
              </a:rPr>
              <a:t>;</a:t>
            </a:r>
          </a:p>
          <a:p>
            <a:r>
              <a:rPr lang="en-US" altLang="zh-CN" sz="700" dirty="0">
                <a:solidFill>
                  <a:schemeClr val="accent2">
                    <a:lumMod val="75000"/>
                  </a:schemeClr>
                </a:solidFill>
              </a:rPr>
              <a:t>    vector&lt;int&gt; </a:t>
            </a:r>
            <a:r>
              <a:rPr lang="en-US" altLang="zh-CN" sz="700" dirty="0" err="1">
                <a:solidFill>
                  <a:schemeClr val="accent2">
                    <a:lumMod val="75000"/>
                  </a:schemeClr>
                </a:solidFill>
              </a:rPr>
              <a:t>dist</a:t>
            </a:r>
            <a:r>
              <a:rPr lang="en-US" altLang="zh-CN" sz="700" dirty="0">
                <a:solidFill>
                  <a:schemeClr val="accent2">
                    <a:lumMod val="75000"/>
                  </a:schemeClr>
                </a:solidFill>
              </a:rPr>
              <a:t>(n+1, INT_MAX);</a:t>
            </a:r>
          </a:p>
          <a:p>
            <a:r>
              <a:rPr lang="en-US" altLang="zh-CN" sz="700" dirty="0">
                <a:solidFill>
                  <a:schemeClr val="accent2">
                    <a:lumMod val="75000"/>
                  </a:schemeClr>
                </a:solidFill>
              </a:rPr>
              <a:t>    vector&lt;bool&gt; vis(n+1, false);</a:t>
            </a:r>
          </a:p>
          <a:p>
            <a:endParaRPr lang="en-US" altLang="zh-CN" sz="700" dirty="0">
              <a:solidFill>
                <a:schemeClr val="accent2">
                  <a:lumMod val="75000"/>
                </a:schemeClr>
              </a:solidFill>
            </a:endParaRPr>
          </a:p>
          <a:p>
            <a:r>
              <a:rPr lang="en-US" altLang="zh-CN" sz="700" dirty="0">
                <a:solidFill>
                  <a:schemeClr val="accent2">
                    <a:lumMod val="75000"/>
                  </a:schemeClr>
                </a:solidFill>
              </a:rPr>
              <a:t>    </a:t>
            </a:r>
            <a:r>
              <a:rPr lang="en-US" altLang="zh-CN" sz="700" dirty="0" err="1">
                <a:solidFill>
                  <a:schemeClr val="accent2">
                    <a:lumMod val="75000"/>
                  </a:schemeClr>
                </a:solidFill>
              </a:rPr>
              <a:t>dist</a:t>
            </a:r>
            <a:r>
              <a:rPr lang="en-US" altLang="zh-CN" sz="700" dirty="0">
                <a:solidFill>
                  <a:schemeClr val="accent2">
                    <a:lumMod val="75000"/>
                  </a:schemeClr>
                </a:solidFill>
              </a:rPr>
              <a:t>[s] = 0;</a:t>
            </a:r>
          </a:p>
          <a:p>
            <a:r>
              <a:rPr lang="en-US" altLang="zh-CN" sz="700" dirty="0">
                <a:solidFill>
                  <a:schemeClr val="accent2">
                    <a:lumMod val="75000"/>
                  </a:schemeClr>
                </a:solidFill>
              </a:rPr>
              <a:t>    </a:t>
            </a:r>
            <a:r>
              <a:rPr lang="en-US" altLang="zh-CN" sz="700" dirty="0" err="1">
                <a:solidFill>
                  <a:schemeClr val="accent2">
                    <a:lumMod val="75000"/>
                  </a:schemeClr>
                </a:solidFill>
              </a:rPr>
              <a:t>pq.push</a:t>
            </a:r>
            <a:r>
              <a:rPr lang="en-US" altLang="zh-CN" sz="700" dirty="0">
                <a:solidFill>
                  <a:schemeClr val="accent2">
                    <a:lumMod val="75000"/>
                  </a:schemeClr>
                </a:solidFill>
              </a:rPr>
              <a:t>({0, s});</a:t>
            </a:r>
          </a:p>
          <a:p>
            <a:r>
              <a:rPr lang="en-US" altLang="zh-CN" sz="700" dirty="0">
                <a:solidFill>
                  <a:schemeClr val="accent2">
                    <a:lumMod val="75000"/>
                  </a:schemeClr>
                </a:solidFill>
              </a:rPr>
              <a:t>    while (!</a:t>
            </a:r>
            <a:r>
              <a:rPr lang="en-US" altLang="zh-CN" sz="700" dirty="0" err="1">
                <a:solidFill>
                  <a:schemeClr val="accent2">
                    <a:lumMod val="75000"/>
                  </a:schemeClr>
                </a:solidFill>
              </a:rPr>
              <a:t>pq.empty</a:t>
            </a:r>
            <a:r>
              <a:rPr lang="en-US" altLang="zh-CN" sz="700" dirty="0">
                <a:solidFill>
                  <a:schemeClr val="accent2">
                    <a:lumMod val="75000"/>
                  </a:schemeClr>
                </a:solidFill>
              </a:rPr>
              <a:t>()) {</a:t>
            </a:r>
          </a:p>
          <a:p>
            <a:r>
              <a:rPr lang="en-US" altLang="zh-CN" sz="700" dirty="0">
                <a:solidFill>
                  <a:schemeClr val="accent2">
                    <a:lumMod val="75000"/>
                  </a:schemeClr>
                </a:solidFill>
              </a:rPr>
              <a:t>        auto node = </a:t>
            </a:r>
            <a:r>
              <a:rPr lang="en-US" altLang="zh-CN" sz="700" dirty="0" err="1">
                <a:solidFill>
                  <a:schemeClr val="accent2">
                    <a:lumMod val="75000"/>
                  </a:schemeClr>
                </a:solidFill>
              </a:rPr>
              <a:t>pq.top</a:t>
            </a:r>
            <a:r>
              <a:rPr lang="en-US" altLang="zh-CN" sz="700" dirty="0">
                <a:solidFill>
                  <a:schemeClr val="accent2">
                    <a:lumMod val="75000"/>
                  </a:schemeClr>
                </a:solidFill>
              </a:rPr>
              <a:t>();</a:t>
            </a:r>
          </a:p>
          <a:p>
            <a:r>
              <a:rPr lang="en-US" altLang="zh-CN" sz="700" dirty="0">
                <a:solidFill>
                  <a:schemeClr val="accent2">
                    <a:lumMod val="75000"/>
                  </a:schemeClr>
                </a:solidFill>
              </a:rPr>
              <a:t>        </a:t>
            </a:r>
            <a:r>
              <a:rPr lang="en-US" altLang="zh-CN" sz="700" dirty="0" err="1">
                <a:solidFill>
                  <a:schemeClr val="accent2">
                    <a:lumMod val="75000"/>
                  </a:schemeClr>
                </a:solidFill>
              </a:rPr>
              <a:t>pq.pop</a:t>
            </a:r>
            <a:r>
              <a:rPr lang="en-US" altLang="zh-CN" sz="700" dirty="0">
                <a:solidFill>
                  <a:schemeClr val="accent2">
                    <a:lumMod val="75000"/>
                  </a:schemeClr>
                </a:solidFill>
              </a:rPr>
              <a:t>();</a:t>
            </a:r>
          </a:p>
          <a:p>
            <a:r>
              <a:rPr lang="en-US" altLang="zh-CN" sz="700" dirty="0">
                <a:solidFill>
                  <a:schemeClr val="accent2">
                    <a:lumMod val="75000"/>
                  </a:schemeClr>
                </a:solidFill>
              </a:rPr>
              <a:t>        int u = </a:t>
            </a:r>
            <a:r>
              <a:rPr lang="en-US" altLang="zh-CN" sz="700" dirty="0" err="1">
                <a:solidFill>
                  <a:schemeClr val="accent2">
                    <a:lumMod val="75000"/>
                  </a:schemeClr>
                </a:solidFill>
              </a:rPr>
              <a:t>node.second</a:t>
            </a:r>
            <a:r>
              <a:rPr lang="en-US" altLang="zh-CN" sz="700" dirty="0">
                <a:solidFill>
                  <a:schemeClr val="accent2">
                    <a:lumMod val="75000"/>
                  </a:schemeClr>
                </a:solidFill>
              </a:rPr>
              <a:t>;</a:t>
            </a:r>
          </a:p>
          <a:p>
            <a:r>
              <a:rPr lang="en-US" altLang="zh-CN" sz="700" dirty="0">
                <a:solidFill>
                  <a:schemeClr val="accent2">
                    <a:lumMod val="75000"/>
                  </a:schemeClr>
                </a:solidFill>
              </a:rPr>
              <a:t>        if(vis[u]) continue;</a:t>
            </a:r>
          </a:p>
          <a:p>
            <a:r>
              <a:rPr lang="en-US" altLang="zh-CN" sz="700" dirty="0">
                <a:solidFill>
                  <a:schemeClr val="accent2">
                    <a:lumMod val="75000"/>
                  </a:schemeClr>
                </a:solidFill>
              </a:rPr>
              <a:t>        vis[u] = true;</a:t>
            </a:r>
          </a:p>
          <a:p>
            <a:r>
              <a:rPr lang="en-US" altLang="zh-CN" sz="700" dirty="0">
                <a:solidFill>
                  <a:schemeClr val="accent2">
                    <a:lumMod val="75000"/>
                  </a:schemeClr>
                </a:solidFill>
              </a:rPr>
              <a:t>        for(auto e : adj[u]) {</a:t>
            </a:r>
          </a:p>
          <a:p>
            <a:r>
              <a:rPr lang="en-US" altLang="zh-CN" sz="700" dirty="0">
                <a:solidFill>
                  <a:schemeClr val="accent2">
                    <a:lumMod val="75000"/>
                  </a:schemeClr>
                </a:solidFill>
              </a:rPr>
              <a:t>            int v = </a:t>
            </a:r>
            <a:r>
              <a:rPr lang="en-US" altLang="zh-CN" sz="700" dirty="0" err="1">
                <a:solidFill>
                  <a:schemeClr val="accent2">
                    <a:lumMod val="75000"/>
                  </a:schemeClr>
                </a:solidFill>
              </a:rPr>
              <a:t>e.v</a:t>
            </a:r>
            <a:r>
              <a:rPr lang="en-US" altLang="zh-CN" sz="700" dirty="0">
                <a:solidFill>
                  <a:schemeClr val="accent2">
                    <a:lumMod val="75000"/>
                  </a:schemeClr>
                </a:solidFill>
              </a:rPr>
              <a:t>, w = </a:t>
            </a:r>
            <a:r>
              <a:rPr lang="en-US" altLang="zh-CN" sz="700" dirty="0" err="1">
                <a:solidFill>
                  <a:schemeClr val="accent2">
                    <a:lumMod val="75000"/>
                  </a:schemeClr>
                </a:solidFill>
              </a:rPr>
              <a:t>e.w</a:t>
            </a:r>
            <a:r>
              <a:rPr lang="en-US" altLang="zh-CN" sz="700" dirty="0">
                <a:solidFill>
                  <a:schemeClr val="accent2">
                    <a:lumMod val="75000"/>
                  </a:schemeClr>
                </a:solidFill>
              </a:rPr>
              <a:t>;</a:t>
            </a:r>
          </a:p>
          <a:p>
            <a:r>
              <a:rPr lang="en-US" altLang="zh-CN" sz="700" dirty="0">
                <a:solidFill>
                  <a:schemeClr val="accent2">
                    <a:lumMod val="75000"/>
                  </a:schemeClr>
                </a:solidFill>
              </a:rPr>
              <a:t>            if(</a:t>
            </a:r>
            <a:r>
              <a:rPr lang="en-US" altLang="zh-CN" sz="700" dirty="0" err="1">
                <a:solidFill>
                  <a:schemeClr val="accent2">
                    <a:lumMod val="75000"/>
                  </a:schemeClr>
                </a:solidFill>
              </a:rPr>
              <a:t>dist</a:t>
            </a:r>
            <a:r>
              <a:rPr lang="en-US" altLang="zh-CN" sz="700" dirty="0">
                <a:solidFill>
                  <a:schemeClr val="accent2">
                    <a:lumMod val="75000"/>
                  </a:schemeClr>
                </a:solidFill>
              </a:rPr>
              <a:t>[u] &lt; INT_MAX &amp;&amp; </a:t>
            </a:r>
            <a:r>
              <a:rPr lang="en-US" altLang="zh-CN" sz="700" dirty="0" err="1">
                <a:solidFill>
                  <a:schemeClr val="accent2">
                    <a:lumMod val="75000"/>
                  </a:schemeClr>
                </a:solidFill>
              </a:rPr>
              <a:t>dist</a:t>
            </a:r>
            <a:r>
              <a:rPr lang="en-US" altLang="zh-CN" sz="700" dirty="0">
                <a:solidFill>
                  <a:schemeClr val="accent2">
                    <a:lumMod val="75000"/>
                  </a:schemeClr>
                </a:solidFill>
              </a:rPr>
              <a:t>[v] &gt; </a:t>
            </a:r>
            <a:r>
              <a:rPr lang="en-US" altLang="zh-CN" sz="700" dirty="0" err="1">
                <a:solidFill>
                  <a:schemeClr val="accent2">
                    <a:lumMod val="75000"/>
                  </a:schemeClr>
                </a:solidFill>
              </a:rPr>
              <a:t>dist</a:t>
            </a:r>
            <a:r>
              <a:rPr lang="en-US" altLang="zh-CN" sz="700" dirty="0">
                <a:solidFill>
                  <a:schemeClr val="accent2">
                    <a:lumMod val="75000"/>
                  </a:schemeClr>
                </a:solidFill>
              </a:rPr>
              <a:t>[u] + w) {</a:t>
            </a:r>
          </a:p>
          <a:p>
            <a:r>
              <a:rPr lang="en-US" altLang="zh-CN" sz="700" dirty="0">
                <a:solidFill>
                  <a:schemeClr val="accent2">
                    <a:lumMod val="75000"/>
                  </a:schemeClr>
                </a:solidFill>
              </a:rPr>
              <a:t>                </a:t>
            </a:r>
            <a:r>
              <a:rPr lang="en-US" altLang="zh-CN" sz="700" dirty="0" err="1">
                <a:solidFill>
                  <a:schemeClr val="accent2">
                    <a:lumMod val="75000"/>
                  </a:schemeClr>
                </a:solidFill>
              </a:rPr>
              <a:t>dist</a:t>
            </a:r>
            <a:r>
              <a:rPr lang="en-US" altLang="zh-CN" sz="700" dirty="0">
                <a:solidFill>
                  <a:schemeClr val="accent2">
                    <a:lumMod val="75000"/>
                  </a:schemeClr>
                </a:solidFill>
              </a:rPr>
              <a:t>[v] = </a:t>
            </a:r>
            <a:r>
              <a:rPr lang="en-US" altLang="zh-CN" sz="700" dirty="0" err="1">
                <a:solidFill>
                  <a:schemeClr val="accent2">
                    <a:lumMod val="75000"/>
                  </a:schemeClr>
                </a:solidFill>
              </a:rPr>
              <a:t>dist</a:t>
            </a:r>
            <a:r>
              <a:rPr lang="en-US" altLang="zh-CN" sz="700" dirty="0">
                <a:solidFill>
                  <a:schemeClr val="accent2">
                    <a:lumMod val="75000"/>
                  </a:schemeClr>
                </a:solidFill>
              </a:rPr>
              <a:t>[u] + w;</a:t>
            </a:r>
          </a:p>
          <a:p>
            <a:r>
              <a:rPr lang="en-US" altLang="zh-CN" sz="700" dirty="0">
                <a:solidFill>
                  <a:schemeClr val="accent2">
                    <a:lumMod val="75000"/>
                  </a:schemeClr>
                </a:solidFill>
              </a:rPr>
              <a:t>                </a:t>
            </a:r>
            <a:r>
              <a:rPr lang="en-US" altLang="zh-CN" sz="700" dirty="0" err="1">
                <a:solidFill>
                  <a:schemeClr val="accent2">
                    <a:lumMod val="75000"/>
                  </a:schemeClr>
                </a:solidFill>
              </a:rPr>
              <a:t>pq.push</a:t>
            </a:r>
            <a:r>
              <a:rPr lang="en-US" altLang="zh-CN" sz="700" dirty="0">
                <a:solidFill>
                  <a:schemeClr val="accent2">
                    <a:lumMod val="75000"/>
                  </a:schemeClr>
                </a:solidFill>
              </a:rPr>
              <a:t>({</a:t>
            </a:r>
            <a:r>
              <a:rPr lang="en-US" altLang="zh-CN" sz="700" dirty="0" err="1">
                <a:solidFill>
                  <a:schemeClr val="accent2">
                    <a:lumMod val="75000"/>
                  </a:schemeClr>
                </a:solidFill>
              </a:rPr>
              <a:t>dist</a:t>
            </a:r>
            <a:r>
              <a:rPr lang="en-US" altLang="zh-CN" sz="700" dirty="0">
                <a:solidFill>
                  <a:schemeClr val="accent2">
                    <a:lumMod val="75000"/>
                  </a:schemeClr>
                </a:solidFill>
              </a:rPr>
              <a:t>[v], v});</a:t>
            </a:r>
          </a:p>
          <a:p>
            <a:r>
              <a:rPr lang="en-US" altLang="zh-CN" sz="700" dirty="0">
                <a:solidFill>
                  <a:schemeClr val="accent2">
                    <a:lumMod val="75000"/>
                  </a:schemeClr>
                </a:solidFill>
              </a:rPr>
              <a:t>            }</a:t>
            </a:r>
          </a:p>
          <a:p>
            <a:r>
              <a:rPr lang="en-US" altLang="zh-CN" sz="700" dirty="0">
                <a:solidFill>
                  <a:schemeClr val="accent2">
                    <a:lumMod val="75000"/>
                  </a:schemeClr>
                </a:solidFill>
              </a:rPr>
              <a:t>        }</a:t>
            </a:r>
          </a:p>
          <a:p>
            <a:r>
              <a:rPr lang="en-US" altLang="zh-CN" sz="700" dirty="0">
                <a:solidFill>
                  <a:schemeClr val="accent2">
                    <a:lumMod val="75000"/>
                  </a:schemeClr>
                </a:solidFill>
              </a:rPr>
              <a:t>    }</a:t>
            </a:r>
          </a:p>
          <a:p>
            <a:r>
              <a:rPr lang="en-US" altLang="zh-CN" sz="700" dirty="0">
                <a:solidFill>
                  <a:schemeClr val="accent2">
                    <a:lumMod val="75000"/>
                  </a:schemeClr>
                </a:solidFill>
              </a:rPr>
              <a:t>    return </a:t>
            </a:r>
            <a:r>
              <a:rPr lang="en-US" altLang="zh-CN" sz="700" dirty="0" err="1">
                <a:solidFill>
                  <a:schemeClr val="accent2">
                    <a:lumMod val="75000"/>
                  </a:schemeClr>
                </a:solidFill>
              </a:rPr>
              <a:t>dist</a:t>
            </a:r>
            <a:r>
              <a:rPr lang="en-US" altLang="zh-CN" sz="700" dirty="0">
                <a:solidFill>
                  <a:schemeClr val="accent2">
                    <a:lumMod val="75000"/>
                  </a:schemeClr>
                </a:solidFill>
              </a:rPr>
              <a:t>;}</a:t>
            </a:r>
            <a:endParaRPr lang="en-US" altLang="zh-CN" sz="1050" dirty="0">
              <a:solidFill>
                <a:schemeClr val="accent2">
                  <a:lumMod val="75000"/>
                </a:schemeClr>
              </a:solidFill>
            </a:endParaRPr>
          </a:p>
        </p:txBody>
      </p:sp>
      <p:sp>
        <p:nvSpPr>
          <p:cNvPr id="5" name="文本框 4">
            <a:extLst>
              <a:ext uri="{FF2B5EF4-FFF2-40B4-BE49-F238E27FC236}">
                <a16:creationId xmlns:a16="http://schemas.microsoft.com/office/drawing/2014/main" id="{E181F7BF-8220-1AE5-B798-E5745331E9EA}"/>
              </a:ext>
            </a:extLst>
          </p:cNvPr>
          <p:cNvSpPr txBox="1"/>
          <p:nvPr/>
        </p:nvSpPr>
        <p:spPr>
          <a:xfrm>
            <a:off x="4723284" y="674936"/>
            <a:ext cx="4572000" cy="3908762"/>
          </a:xfrm>
          <a:prstGeom prst="rect">
            <a:avLst/>
          </a:prstGeom>
          <a:noFill/>
        </p:spPr>
        <p:txBody>
          <a:bodyPr wrap="square">
            <a:spAutoFit/>
          </a:bodyPr>
          <a:lstStyle/>
          <a:p>
            <a:r>
              <a:rPr lang="en-US" altLang="zh-CN" sz="800" dirty="0">
                <a:solidFill>
                  <a:schemeClr val="accent2">
                    <a:lumMod val="75000"/>
                  </a:schemeClr>
                </a:solidFill>
              </a:rPr>
              <a:t>int main() {</a:t>
            </a:r>
          </a:p>
          <a:p>
            <a:r>
              <a:rPr lang="en-US" altLang="zh-CN" sz="800" dirty="0">
                <a:solidFill>
                  <a:schemeClr val="accent2">
                    <a:lumMod val="75000"/>
                  </a:schemeClr>
                </a:solidFill>
              </a:rPr>
              <a:t>    int n = 5;</a:t>
            </a:r>
          </a:p>
          <a:p>
            <a:r>
              <a:rPr lang="en-US" altLang="zh-CN" sz="800" dirty="0">
                <a:solidFill>
                  <a:schemeClr val="accent2">
                    <a:lumMod val="75000"/>
                  </a:schemeClr>
                </a:solidFill>
              </a:rPr>
              <a:t>    edges = {{1,2,3}, {3,2,4}, {1,3,8}, {2,4,1}, {2,5,7}, {1,5,-4}, {4,1,2}, {5,4,6}, {4,3,-5}};</a:t>
            </a:r>
          </a:p>
          <a:p>
            <a:endParaRPr lang="en-US" altLang="zh-CN" sz="800" dirty="0">
              <a:solidFill>
                <a:schemeClr val="accent2">
                  <a:lumMod val="75000"/>
                </a:schemeClr>
              </a:solidFill>
            </a:endParaRPr>
          </a:p>
          <a:p>
            <a:r>
              <a:rPr lang="en-US" altLang="zh-CN" sz="800" dirty="0">
                <a:solidFill>
                  <a:schemeClr val="accent2">
                    <a:lumMod val="75000"/>
                  </a:schemeClr>
                </a:solidFill>
              </a:rPr>
              <a:t>    // </a:t>
            </a:r>
            <a:r>
              <a:rPr lang="zh-CN" altLang="en-US" sz="800" dirty="0">
                <a:solidFill>
                  <a:schemeClr val="accent2">
                    <a:lumMod val="75000"/>
                  </a:schemeClr>
                </a:solidFill>
              </a:rPr>
              <a:t>构建新图 </a:t>
            </a:r>
            <a:r>
              <a:rPr lang="en-US" altLang="zh-CN" sz="800" dirty="0">
                <a:solidFill>
                  <a:schemeClr val="accent2">
                    <a:lumMod val="75000"/>
                  </a:schemeClr>
                </a:solidFill>
              </a:rPr>
              <a:t>G'</a:t>
            </a:r>
            <a:r>
              <a:rPr lang="zh-CN" altLang="en-US" sz="800" dirty="0">
                <a:solidFill>
                  <a:schemeClr val="accent2">
                    <a:lumMod val="75000"/>
                  </a:schemeClr>
                </a:solidFill>
              </a:rPr>
              <a:t>，新增结点 </a:t>
            </a:r>
            <a:r>
              <a:rPr lang="en-US" altLang="zh-CN" sz="800" dirty="0">
                <a:solidFill>
                  <a:schemeClr val="accent2">
                    <a:lumMod val="75000"/>
                  </a:schemeClr>
                </a:solidFill>
              </a:rPr>
              <a:t>s</a:t>
            </a:r>
            <a:r>
              <a:rPr lang="zh-CN" altLang="en-US" sz="800" dirty="0">
                <a:solidFill>
                  <a:schemeClr val="accent2">
                    <a:lumMod val="75000"/>
                  </a:schemeClr>
                </a:solidFill>
              </a:rPr>
              <a:t>，并将设置到各结点的权重为</a:t>
            </a:r>
            <a:r>
              <a:rPr lang="en-US" altLang="zh-CN" sz="800" dirty="0">
                <a:solidFill>
                  <a:schemeClr val="accent2">
                    <a:lumMod val="75000"/>
                  </a:schemeClr>
                </a:solidFill>
              </a:rPr>
              <a:t>0</a:t>
            </a:r>
            <a:r>
              <a:rPr lang="zh-CN" altLang="en-US" sz="800" dirty="0">
                <a:solidFill>
                  <a:schemeClr val="accent2">
                    <a:lumMod val="75000"/>
                  </a:schemeClr>
                </a:solidFill>
              </a:rPr>
              <a:t>，即： </a:t>
            </a:r>
            <a:r>
              <a:rPr lang="en-US" altLang="zh-CN" sz="800" dirty="0">
                <a:solidFill>
                  <a:schemeClr val="accent2">
                    <a:lumMod val="75000"/>
                  </a:schemeClr>
                </a:solidFill>
              </a:rPr>
              <a:t>w(</a:t>
            </a:r>
            <a:r>
              <a:rPr lang="en-US" altLang="zh-CN" sz="800" dirty="0" err="1">
                <a:solidFill>
                  <a:schemeClr val="accent2">
                    <a:lumMod val="75000"/>
                  </a:schemeClr>
                </a:solidFill>
              </a:rPr>
              <a:t>s,v</a:t>
            </a:r>
            <a:r>
              <a:rPr lang="en-US" altLang="zh-CN" sz="800" dirty="0">
                <a:solidFill>
                  <a:schemeClr val="accent2">
                    <a:lumMod val="75000"/>
                  </a:schemeClr>
                </a:solidFill>
              </a:rPr>
              <a:t>)=0 v in G.V    int s = 0;</a:t>
            </a:r>
          </a:p>
          <a:p>
            <a:r>
              <a:rPr lang="en-US" altLang="zh-CN" sz="800" dirty="0">
                <a:solidFill>
                  <a:schemeClr val="accent2">
                    <a:lumMod val="75000"/>
                  </a:schemeClr>
                </a:solidFill>
              </a:rPr>
              <a:t>    vector&lt;Edge&gt; </a:t>
            </a:r>
            <a:r>
              <a:rPr lang="en-US" altLang="zh-CN" sz="800" dirty="0" err="1">
                <a:solidFill>
                  <a:schemeClr val="accent2">
                    <a:lumMod val="75000"/>
                  </a:schemeClr>
                </a:solidFill>
              </a:rPr>
              <a:t>edges_new</a:t>
            </a:r>
            <a:r>
              <a:rPr lang="en-US" altLang="zh-CN" sz="800" dirty="0">
                <a:solidFill>
                  <a:schemeClr val="accent2">
                    <a:lumMod val="75000"/>
                  </a:schemeClr>
                </a:solidFill>
              </a:rPr>
              <a:t> = edges;</a:t>
            </a:r>
          </a:p>
          <a:p>
            <a:r>
              <a:rPr lang="en-US" altLang="zh-CN" sz="800" dirty="0">
                <a:solidFill>
                  <a:schemeClr val="accent2">
                    <a:lumMod val="75000"/>
                  </a:schemeClr>
                </a:solidFill>
              </a:rPr>
              <a:t>    for(int v = 1; v &lt;= n; ++v) {</a:t>
            </a:r>
          </a:p>
          <a:p>
            <a:r>
              <a:rPr lang="en-US" altLang="zh-CN" sz="800" dirty="0">
                <a:solidFill>
                  <a:schemeClr val="accent2">
                    <a:lumMod val="75000"/>
                  </a:schemeClr>
                </a:solidFill>
              </a:rPr>
              <a:t>        </a:t>
            </a:r>
            <a:r>
              <a:rPr lang="en-US" altLang="zh-CN" sz="800" dirty="0" err="1">
                <a:solidFill>
                  <a:schemeClr val="accent2">
                    <a:lumMod val="75000"/>
                  </a:schemeClr>
                </a:solidFill>
              </a:rPr>
              <a:t>edges_new.push_back</a:t>
            </a:r>
            <a:r>
              <a:rPr lang="en-US" altLang="zh-CN" sz="800" dirty="0">
                <a:solidFill>
                  <a:schemeClr val="accent2">
                    <a:lumMod val="75000"/>
                  </a:schemeClr>
                </a:solidFill>
              </a:rPr>
              <a:t>({s, v, 0});</a:t>
            </a:r>
          </a:p>
          <a:p>
            <a:r>
              <a:rPr lang="en-US" altLang="zh-CN" sz="800" dirty="0">
                <a:solidFill>
                  <a:schemeClr val="accent2">
                    <a:lumMod val="75000"/>
                  </a:schemeClr>
                </a:solidFill>
              </a:rPr>
              <a:t>    }</a:t>
            </a:r>
          </a:p>
          <a:p>
            <a:r>
              <a:rPr lang="en-US" altLang="zh-CN" sz="800" dirty="0">
                <a:solidFill>
                  <a:schemeClr val="accent2">
                    <a:lumMod val="75000"/>
                  </a:schemeClr>
                </a:solidFill>
              </a:rPr>
              <a:t>    // </a:t>
            </a:r>
            <a:r>
              <a:rPr lang="zh-CN" altLang="en-US" sz="800" dirty="0">
                <a:solidFill>
                  <a:schemeClr val="accent2">
                    <a:lumMod val="75000"/>
                  </a:schemeClr>
                </a:solidFill>
              </a:rPr>
              <a:t>执行 </a:t>
            </a:r>
            <a:r>
              <a:rPr lang="en-US" altLang="zh-CN" sz="800" dirty="0" err="1">
                <a:solidFill>
                  <a:schemeClr val="accent2">
                    <a:lumMod val="75000"/>
                  </a:schemeClr>
                </a:solidFill>
              </a:rPr>
              <a:t>BellmanFord</a:t>
            </a:r>
            <a:r>
              <a:rPr lang="zh-CN" altLang="en-US" sz="800" dirty="0">
                <a:solidFill>
                  <a:schemeClr val="accent2">
                    <a:lumMod val="75000"/>
                  </a:schemeClr>
                </a:solidFill>
              </a:rPr>
              <a:t>算法，计算</a:t>
            </a:r>
            <a:r>
              <a:rPr lang="en-US" altLang="zh-CN" sz="800" dirty="0">
                <a:solidFill>
                  <a:schemeClr val="accent2">
                    <a:lumMod val="75000"/>
                  </a:schemeClr>
                </a:solidFill>
              </a:rPr>
              <a:t>s</a:t>
            </a:r>
            <a:r>
              <a:rPr lang="zh-CN" altLang="en-US" sz="800" dirty="0">
                <a:solidFill>
                  <a:schemeClr val="accent2">
                    <a:lumMod val="75000"/>
                  </a:schemeClr>
                </a:solidFill>
              </a:rPr>
              <a:t>的单源最短路径    </a:t>
            </a:r>
            <a:r>
              <a:rPr lang="en-US" altLang="zh-CN" sz="800" dirty="0">
                <a:solidFill>
                  <a:schemeClr val="accent2">
                    <a:lumMod val="75000"/>
                  </a:schemeClr>
                </a:solidFill>
              </a:rPr>
              <a:t>bool </a:t>
            </a:r>
            <a:r>
              <a:rPr lang="en-US" altLang="zh-CN" sz="800" dirty="0" err="1">
                <a:solidFill>
                  <a:schemeClr val="accent2">
                    <a:lumMod val="75000"/>
                  </a:schemeClr>
                </a:solidFill>
              </a:rPr>
              <a:t>hasCycle</a:t>
            </a:r>
            <a:r>
              <a:rPr lang="en-US" altLang="zh-CN" sz="800" dirty="0">
                <a:solidFill>
                  <a:schemeClr val="accent2">
                    <a:lumMod val="75000"/>
                  </a:schemeClr>
                </a:solidFill>
              </a:rPr>
              <a:t> = </a:t>
            </a:r>
            <a:r>
              <a:rPr lang="en-US" altLang="zh-CN" sz="800" dirty="0" err="1">
                <a:solidFill>
                  <a:schemeClr val="accent2">
                    <a:lumMod val="75000"/>
                  </a:schemeClr>
                </a:solidFill>
              </a:rPr>
              <a:t>BellmanFord</a:t>
            </a:r>
            <a:r>
              <a:rPr lang="en-US" altLang="zh-CN" sz="800" dirty="0">
                <a:solidFill>
                  <a:schemeClr val="accent2">
                    <a:lumMod val="75000"/>
                  </a:schemeClr>
                </a:solidFill>
              </a:rPr>
              <a:t>(</a:t>
            </a:r>
            <a:r>
              <a:rPr lang="en-US" altLang="zh-CN" sz="800" dirty="0" err="1">
                <a:solidFill>
                  <a:schemeClr val="accent2">
                    <a:lumMod val="75000"/>
                  </a:schemeClr>
                </a:solidFill>
              </a:rPr>
              <a:t>edges_new</a:t>
            </a:r>
            <a:r>
              <a:rPr lang="en-US" altLang="zh-CN" sz="800" dirty="0">
                <a:solidFill>
                  <a:schemeClr val="accent2">
                    <a:lumMod val="75000"/>
                  </a:schemeClr>
                </a:solidFill>
              </a:rPr>
              <a:t>, n, s);</a:t>
            </a:r>
          </a:p>
          <a:p>
            <a:r>
              <a:rPr lang="en-US" altLang="zh-CN" sz="800" dirty="0">
                <a:solidFill>
                  <a:schemeClr val="accent2">
                    <a:lumMod val="75000"/>
                  </a:schemeClr>
                </a:solidFill>
              </a:rPr>
              <a:t>    if(</a:t>
            </a:r>
            <a:r>
              <a:rPr lang="en-US" altLang="zh-CN" sz="800" dirty="0" err="1">
                <a:solidFill>
                  <a:schemeClr val="accent2">
                    <a:lumMod val="75000"/>
                  </a:schemeClr>
                </a:solidFill>
              </a:rPr>
              <a:t>hasCycle</a:t>
            </a:r>
            <a:r>
              <a:rPr lang="en-US" altLang="zh-CN" sz="800" dirty="0">
                <a:solidFill>
                  <a:schemeClr val="accent2">
                    <a:lumMod val="75000"/>
                  </a:schemeClr>
                </a:solidFill>
              </a:rPr>
              <a:t>) </a:t>
            </a:r>
            <a:r>
              <a:rPr lang="en-US" altLang="zh-CN" sz="800" dirty="0" err="1">
                <a:solidFill>
                  <a:schemeClr val="accent2">
                    <a:lumMod val="75000"/>
                  </a:schemeClr>
                </a:solidFill>
              </a:rPr>
              <a:t>cout</a:t>
            </a:r>
            <a:r>
              <a:rPr lang="en-US" altLang="zh-CN" sz="800" dirty="0">
                <a:solidFill>
                  <a:schemeClr val="accent2">
                    <a:lumMod val="75000"/>
                  </a:schemeClr>
                </a:solidFill>
              </a:rPr>
              <a:t> &lt;&lt; "the input graph contains a negative-weight cycle" &lt;&lt; </a:t>
            </a:r>
            <a:r>
              <a:rPr lang="en-US" altLang="zh-CN" sz="800" dirty="0" err="1">
                <a:solidFill>
                  <a:schemeClr val="accent2">
                    <a:lumMod val="75000"/>
                  </a:schemeClr>
                </a:solidFill>
              </a:rPr>
              <a:t>endl</a:t>
            </a:r>
            <a:r>
              <a:rPr lang="en-US" altLang="zh-CN" sz="800" dirty="0">
                <a:solidFill>
                  <a:schemeClr val="accent2">
                    <a:lumMod val="75000"/>
                  </a:schemeClr>
                </a:solidFill>
              </a:rPr>
              <a:t>;</a:t>
            </a:r>
          </a:p>
          <a:p>
            <a:endParaRPr lang="en-US" altLang="zh-CN" sz="800" dirty="0">
              <a:solidFill>
                <a:schemeClr val="accent2">
                  <a:lumMod val="75000"/>
                </a:schemeClr>
              </a:solidFill>
            </a:endParaRPr>
          </a:p>
          <a:p>
            <a:r>
              <a:rPr lang="en-US" altLang="zh-CN" sz="800" dirty="0">
                <a:solidFill>
                  <a:schemeClr val="accent2">
                    <a:lumMod val="75000"/>
                  </a:schemeClr>
                </a:solidFill>
              </a:rPr>
              <a:t>    // </a:t>
            </a:r>
            <a:r>
              <a:rPr lang="zh-CN" altLang="en-US" sz="800" dirty="0">
                <a:solidFill>
                  <a:schemeClr val="accent2">
                    <a:lumMod val="75000"/>
                  </a:schemeClr>
                </a:solidFill>
              </a:rPr>
              <a:t>重新赋予权重 </a:t>
            </a:r>
            <a:r>
              <a:rPr lang="en-US" altLang="zh-CN" sz="800" dirty="0">
                <a:solidFill>
                  <a:schemeClr val="accent2">
                    <a:lumMod val="75000"/>
                  </a:schemeClr>
                </a:solidFill>
              </a:rPr>
              <a:t>w'(</a:t>
            </a:r>
            <a:r>
              <a:rPr lang="en-US" altLang="zh-CN" sz="800" dirty="0" err="1">
                <a:solidFill>
                  <a:schemeClr val="accent2">
                    <a:lumMod val="75000"/>
                  </a:schemeClr>
                </a:solidFill>
              </a:rPr>
              <a:t>u,v</a:t>
            </a:r>
            <a:r>
              <a:rPr lang="en-US" altLang="zh-CN" sz="800" dirty="0">
                <a:solidFill>
                  <a:schemeClr val="accent2">
                    <a:lumMod val="75000"/>
                  </a:schemeClr>
                </a:solidFill>
              </a:rPr>
              <a:t>) = w(</a:t>
            </a:r>
            <a:r>
              <a:rPr lang="en-US" altLang="zh-CN" sz="800" dirty="0" err="1">
                <a:solidFill>
                  <a:schemeClr val="accent2">
                    <a:lumMod val="75000"/>
                  </a:schemeClr>
                </a:solidFill>
              </a:rPr>
              <a:t>u,v</a:t>
            </a:r>
            <a:r>
              <a:rPr lang="en-US" altLang="zh-CN" sz="800" dirty="0">
                <a:solidFill>
                  <a:schemeClr val="accent2">
                    <a:lumMod val="75000"/>
                  </a:schemeClr>
                </a:solidFill>
              </a:rPr>
              <a:t>) + h(u) - h(v)    for(auto &amp;e : </a:t>
            </a:r>
            <a:r>
              <a:rPr lang="en-US" altLang="zh-CN" sz="800" dirty="0" err="1">
                <a:solidFill>
                  <a:schemeClr val="accent2">
                    <a:lumMod val="75000"/>
                  </a:schemeClr>
                </a:solidFill>
              </a:rPr>
              <a:t>edges_new</a:t>
            </a:r>
            <a:r>
              <a:rPr lang="en-US" altLang="zh-CN" sz="800" dirty="0">
                <a:solidFill>
                  <a:schemeClr val="accent2">
                    <a:lumMod val="75000"/>
                  </a:schemeClr>
                </a:solidFill>
              </a:rPr>
              <a:t>) {</a:t>
            </a:r>
          </a:p>
          <a:p>
            <a:r>
              <a:rPr lang="en-US" altLang="zh-CN" sz="800" dirty="0">
                <a:solidFill>
                  <a:schemeClr val="accent2">
                    <a:lumMod val="75000"/>
                  </a:schemeClr>
                </a:solidFill>
              </a:rPr>
              <a:t>        </a:t>
            </a:r>
            <a:r>
              <a:rPr lang="en-US" altLang="zh-CN" sz="800" dirty="0" err="1">
                <a:solidFill>
                  <a:schemeClr val="accent2">
                    <a:lumMod val="75000"/>
                  </a:schemeClr>
                </a:solidFill>
              </a:rPr>
              <a:t>e.w</a:t>
            </a:r>
            <a:r>
              <a:rPr lang="en-US" altLang="zh-CN" sz="800" dirty="0">
                <a:solidFill>
                  <a:schemeClr val="accent2">
                    <a:lumMod val="75000"/>
                  </a:schemeClr>
                </a:solidFill>
              </a:rPr>
              <a:t> = </a:t>
            </a:r>
            <a:r>
              <a:rPr lang="en-US" altLang="zh-CN" sz="800" dirty="0" err="1">
                <a:solidFill>
                  <a:schemeClr val="accent2">
                    <a:lumMod val="75000"/>
                  </a:schemeClr>
                </a:solidFill>
              </a:rPr>
              <a:t>e.w</a:t>
            </a:r>
            <a:r>
              <a:rPr lang="en-US" altLang="zh-CN" sz="800" dirty="0">
                <a:solidFill>
                  <a:schemeClr val="accent2">
                    <a:lumMod val="75000"/>
                  </a:schemeClr>
                </a:solidFill>
              </a:rPr>
              <a:t> + </a:t>
            </a:r>
            <a:r>
              <a:rPr lang="en-US" altLang="zh-CN" sz="800" dirty="0" err="1">
                <a:solidFill>
                  <a:schemeClr val="accent2">
                    <a:lumMod val="75000"/>
                  </a:schemeClr>
                </a:solidFill>
              </a:rPr>
              <a:t>dist</a:t>
            </a:r>
            <a:r>
              <a:rPr lang="en-US" altLang="zh-CN" sz="800" dirty="0">
                <a:solidFill>
                  <a:schemeClr val="accent2">
                    <a:lumMod val="75000"/>
                  </a:schemeClr>
                </a:solidFill>
              </a:rPr>
              <a:t>[</a:t>
            </a:r>
            <a:r>
              <a:rPr lang="en-US" altLang="zh-CN" sz="800" dirty="0" err="1">
                <a:solidFill>
                  <a:schemeClr val="accent2">
                    <a:lumMod val="75000"/>
                  </a:schemeClr>
                </a:solidFill>
              </a:rPr>
              <a:t>e.u</a:t>
            </a:r>
            <a:r>
              <a:rPr lang="en-US" altLang="zh-CN" sz="800" dirty="0">
                <a:solidFill>
                  <a:schemeClr val="accent2">
                    <a:lumMod val="75000"/>
                  </a:schemeClr>
                </a:solidFill>
              </a:rPr>
              <a:t>] - </a:t>
            </a:r>
            <a:r>
              <a:rPr lang="en-US" altLang="zh-CN" sz="800" dirty="0" err="1">
                <a:solidFill>
                  <a:schemeClr val="accent2">
                    <a:lumMod val="75000"/>
                  </a:schemeClr>
                </a:solidFill>
              </a:rPr>
              <a:t>dist</a:t>
            </a:r>
            <a:r>
              <a:rPr lang="en-US" altLang="zh-CN" sz="800" dirty="0">
                <a:solidFill>
                  <a:schemeClr val="accent2">
                    <a:lumMod val="75000"/>
                  </a:schemeClr>
                </a:solidFill>
              </a:rPr>
              <a:t>[</a:t>
            </a:r>
            <a:r>
              <a:rPr lang="en-US" altLang="zh-CN" sz="800" dirty="0" err="1">
                <a:solidFill>
                  <a:schemeClr val="accent2">
                    <a:lumMod val="75000"/>
                  </a:schemeClr>
                </a:solidFill>
              </a:rPr>
              <a:t>e.v</a:t>
            </a:r>
            <a:r>
              <a:rPr lang="en-US" altLang="zh-CN" sz="800" dirty="0">
                <a:solidFill>
                  <a:schemeClr val="accent2">
                    <a:lumMod val="75000"/>
                  </a:schemeClr>
                </a:solidFill>
              </a:rPr>
              <a:t>];</a:t>
            </a:r>
          </a:p>
          <a:p>
            <a:r>
              <a:rPr lang="en-US" altLang="zh-CN" sz="800" dirty="0">
                <a:solidFill>
                  <a:schemeClr val="accent2">
                    <a:lumMod val="75000"/>
                  </a:schemeClr>
                </a:solidFill>
              </a:rPr>
              <a:t>    }</a:t>
            </a:r>
          </a:p>
          <a:p>
            <a:endParaRPr lang="en-US" altLang="zh-CN" sz="800" dirty="0">
              <a:solidFill>
                <a:schemeClr val="accent2">
                  <a:lumMod val="75000"/>
                </a:schemeClr>
              </a:solidFill>
            </a:endParaRPr>
          </a:p>
          <a:p>
            <a:r>
              <a:rPr lang="en-US" altLang="zh-CN" sz="800" dirty="0">
                <a:solidFill>
                  <a:schemeClr val="accent2">
                    <a:lumMod val="75000"/>
                  </a:schemeClr>
                </a:solidFill>
              </a:rPr>
              <a:t>    // </a:t>
            </a:r>
            <a:r>
              <a:rPr lang="zh-CN" altLang="en-US" sz="800" dirty="0">
                <a:solidFill>
                  <a:schemeClr val="accent2">
                    <a:lumMod val="75000"/>
                  </a:schemeClr>
                </a:solidFill>
              </a:rPr>
              <a:t>构建新图</a:t>
            </a:r>
            <a:r>
              <a:rPr lang="en-US" altLang="zh-CN" sz="800" dirty="0">
                <a:solidFill>
                  <a:schemeClr val="accent2">
                    <a:lumMod val="75000"/>
                  </a:schemeClr>
                </a:solidFill>
              </a:rPr>
              <a:t>G'</a:t>
            </a:r>
            <a:r>
              <a:rPr lang="zh-CN" altLang="en-US" sz="800" dirty="0">
                <a:solidFill>
                  <a:schemeClr val="accent2">
                    <a:lumMod val="75000"/>
                  </a:schemeClr>
                </a:solidFill>
              </a:rPr>
              <a:t>的邻接表，</a:t>
            </a:r>
            <a:r>
              <a:rPr lang="en-US" altLang="zh-CN" sz="800" dirty="0">
                <a:solidFill>
                  <a:schemeClr val="accent2">
                    <a:lumMod val="75000"/>
                  </a:schemeClr>
                </a:solidFill>
              </a:rPr>
              <a:t>Dijkstra</a:t>
            </a:r>
            <a:r>
              <a:rPr lang="zh-CN" altLang="en-US" sz="800" dirty="0">
                <a:solidFill>
                  <a:schemeClr val="accent2">
                    <a:lumMod val="75000"/>
                  </a:schemeClr>
                </a:solidFill>
              </a:rPr>
              <a:t>算法需要使用到    </a:t>
            </a:r>
            <a:r>
              <a:rPr lang="en-US" altLang="zh-CN" sz="800" dirty="0" err="1">
                <a:solidFill>
                  <a:schemeClr val="accent2">
                    <a:lumMod val="75000"/>
                  </a:schemeClr>
                </a:solidFill>
              </a:rPr>
              <a:t>adj.resize</a:t>
            </a:r>
            <a:r>
              <a:rPr lang="en-US" altLang="zh-CN" sz="800" dirty="0">
                <a:solidFill>
                  <a:schemeClr val="accent2">
                    <a:lumMod val="75000"/>
                  </a:schemeClr>
                </a:solidFill>
              </a:rPr>
              <a:t>(n+1);</a:t>
            </a:r>
          </a:p>
          <a:p>
            <a:r>
              <a:rPr lang="en-US" altLang="zh-CN" sz="800" dirty="0">
                <a:solidFill>
                  <a:schemeClr val="accent2">
                    <a:lumMod val="75000"/>
                  </a:schemeClr>
                </a:solidFill>
              </a:rPr>
              <a:t>    for(auto const e : </a:t>
            </a:r>
            <a:r>
              <a:rPr lang="en-US" altLang="zh-CN" sz="800" dirty="0" err="1">
                <a:solidFill>
                  <a:schemeClr val="accent2">
                    <a:lumMod val="75000"/>
                  </a:schemeClr>
                </a:solidFill>
              </a:rPr>
              <a:t>edges_new</a:t>
            </a:r>
            <a:r>
              <a:rPr lang="en-US" altLang="zh-CN" sz="800" dirty="0">
                <a:solidFill>
                  <a:schemeClr val="accent2">
                    <a:lumMod val="75000"/>
                  </a:schemeClr>
                </a:solidFill>
              </a:rPr>
              <a:t>) {</a:t>
            </a:r>
          </a:p>
          <a:p>
            <a:r>
              <a:rPr lang="en-US" altLang="zh-CN" sz="800" dirty="0">
                <a:solidFill>
                  <a:schemeClr val="accent2">
                    <a:lumMod val="75000"/>
                  </a:schemeClr>
                </a:solidFill>
              </a:rPr>
              <a:t>        adj[</a:t>
            </a:r>
            <a:r>
              <a:rPr lang="en-US" altLang="zh-CN" sz="800" dirty="0" err="1">
                <a:solidFill>
                  <a:schemeClr val="accent2">
                    <a:lumMod val="75000"/>
                  </a:schemeClr>
                </a:solidFill>
              </a:rPr>
              <a:t>e.u</a:t>
            </a:r>
            <a:r>
              <a:rPr lang="en-US" altLang="zh-CN" sz="800" dirty="0">
                <a:solidFill>
                  <a:schemeClr val="accent2">
                    <a:lumMod val="75000"/>
                  </a:schemeClr>
                </a:solidFill>
              </a:rPr>
              <a:t>].</a:t>
            </a:r>
            <a:r>
              <a:rPr lang="en-US" altLang="zh-CN" sz="800" dirty="0" err="1">
                <a:solidFill>
                  <a:schemeClr val="accent2">
                    <a:lumMod val="75000"/>
                  </a:schemeClr>
                </a:solidFill>
              </a:rPr>
              <a:t>push_back</a:t>
            </a:r>
            <a:r>
              <a:rPr lang="en-US" altLang="zh-CN" sz="800" dirty="0">
                <a:solidFill>
                  <a:schemeClr val="accent2">
                    <a:lumMod val="75000"/>
                  </a:schemeClr>
                </a:solidFill>
              </a:rPr>
              <a:t>(e);</a:t>
            </a:r>
          </a:p>
          <a:p>
            <a:r>
              <a:rPr lang="en-US" altLang="zh-CN" sz="800" dirty="0">
                <a:solidFill>
                  <a:schemeClr val="accent2">
                    <a:lumMod val="75000"/>
                  </a:schemeClr>
                </a:solidFill>
              </a:rPr>
              <a:t>    }</a:t>
            </a:r>
          </a:p>
          <a:p>
            <a:endParaRPr lang="en-US" altLang="zh-CN" sz="800" dirty="0">
              <a:solidFill>
                <a:schemeClr val="accent2">
                  <a:lumMod val="75000"/>
                </a:schemeClr>
              </a:solidFill>
            </a:endParaRPr>
          </a:p>
          <a:p>
            <a:r>
              <a:rPr lang="en-US" altLang="zh-CN" sz="800" dirty="0">
                <a:solidFill>
                  <a:schemeClr val="accent2">
                    <a:lumMod val="75000"/>
                  </a:schemeClr>
                </a:solidFill>
              </a:rPr>
              <a:t>    // </a:t>
            </a:r>
            <a:r>
              <a:rPr lang="zh-CN" altLang="en-US" sz="800" dirty="0">
                <a:solidFill>
                  <a:schemeClr val="accent2">
                    <a:lumMod val="75000"/>
                  </a:schemeClr>
                </a:solidFill>
              </a:rPr>
              <a:t>在新图上以每个顶点为源点，执行</a:t>
            </a:r>
            <a:r>
              <a:rPr lang="en-US" altLang="zh-CN" sz="800" dirty="0">
                <a:solidFill>
                  <a:schemeClr val="accent2">
                    <a:lumMod val="75000"/>
                  </a:schemeClr>
                </a:solidFill>
              </a:rPr>
              <a:t>Dijkstra</a:t>
            </a:r>
            <a:r>
              <a:rPr lang="zh-CN" altLang="en-US" sz="800" dirty="0">
                <a:solidFill>
                  <a:schemeClr val="accent2">
                    <a:lumMod val="75000"/>
                  </a:schemeClr>
                </a:solidFill>
              </a:rPr>
              <a:t>算法，计算单源最短路径    </a:t>
            </a:r>
            <a:r>
              <a:rPr lang="en-US" altLang="zh-CN" sz="800" dirty="0">
                <a:solidFill>
                  <a:schemeClr val="accent2">
                    <a:lumMod val="75000"/>
                  </a:schemeClr>
                </a:solidFill>
              </a:rPr>
              <a:t>vector&lt;vector&lt;int&gt;&gt; </a:t>
            </a:r>
            <a:r>
              <a:rPr lang="en-US" altLang="zh-CN" sz="800" dirty="0" err="1">
                <a:solidFill>
                  <a:schemeClr val="accent2">
                    <a:lumMod val="75000"/>
                  </a:schemeClr>
                </a:solidFill>
              </a:rPr>
              <a:t>dist_all</a:t>
            </a:r>
            <a:r>
              <a:rPr lang="en-US" altLang="zh-CN" sz="800" dirty="0">
                <a:solidFill>
                  <a:schemeClr val="accent2">
                    <a:lumMod val="75000"/>
                  </a:schemeClr>
                </a:solidFill>
              </a:rPr>
              <a:t>(n+1, vector&lt;int&gt;(n+1, 0));</a:t>
            </a:r>
          </a:p>
          <a:p>
            <a:r>
              <a:rPr lang="en-US" altLang="zh-CN" sz="800" dirty="0">
                <a:solidFill>
                  <a:schemeClr val="accent2">
                    <a:lumMod val="75000"/>
                  </a:schemeClr>
                </a:solidFill>
              </a:rPr>
              <a:t>    for(int </a:t>
            </a:r>
            <a:r>
              <a:rPr lang="en-US" altLang="zh-CN" sz="800" dirty="0" err="1">
                <a:solidFill>
                  <a:schemeClr val="accent2">
                    <a:lumMod val="75000"/>
                  </a:schemeClr>
                </a:solidFill>
              </a:rPr>
              <a:t>i</a:t>
            </a:r>
            <a:r>
              <a:rPr lang="en-US" altLang="zh-CN" sz="800" dirty="0">
                <a:solidFill>
                  <a:schemeClr val="accent2">
                    <a:lumMod val="75000"/>
                  </a:schemeClr>
                </a:solidFill>
              </a:rPr>
              <a:t> = 1; </a:t>
            </a:r>
            <a:r>
              <a:rPr lang="en-US" altLang="zh-CN" sz="800" dirty="0" err="1">
                <a:solidFill>
                  <a:schemeClr val="accent2">
                    <a:lumMod val="75000"/>
                  </a:schemeClr>
                </a:solidFill>
              </a:rPr>
              <a:t>i</a:t>
            </a:r>
            <a:r>
              <a:rPr lang="en-US" altLang="zh-CN" sz="800" dirty="0">
                <a:solidFill>
                  <a:schemeClr val="accent2">
                    <a:lumMod val="75000"/>
                  </a:schemeClr>
                </a:solidFill>
              </a:rPr>
              <a:t> &lt;= n; ++</a:t>
            </a:r>
            <a:r>
              <a:rPr lang="en-US" altLang="zh-CN" sz="800" dirty="0" err="1">
                <a:solidFill>
                  <a:schemeClr val="accent2">
                    <a:lumMod val="75000"/>
                  </a:schemeClr>
                </a:solidFill>
              </a:rPr>
              <a:t>i</a:t>
            </a:r>
            <a:r>
              <a:rPr lang="en-US" altLang="zh-CN" sz="800" dirty="0">
                <a:solidFill>
                  <a:schemeClr val="accent2">
                    <a:lumMod val="75000"/>
                  </a:schemeClr>
                </a:solidFill>
              </a:rPr>
              <a:t>) {</a:t>
            </a:r>
          </a:p>
          <a:p>
            <a:r>
              <a:rPr lang="en-US" altLang="zh-CN" sz="800" dirty="0">
                <a:solidFill>
                  <a:schemeClr val="accent2">
                    <a:lumMod val="75000"/>
                  </a:schemeClr>
                </a:solidFill>
              </a:rPr>
              <a:t>       auto d = Dijkstra(n, </a:t>
            </a:r>
            <a:r>
              <a:rPr lang="en-US" altLang="zh-CN" sz="800" dirty="0" err="1">
                <a:solidFill>
                  <a:schemeClr val="accent2">
                    <a:lumMod val="75000"/>
                  </a:schemeClr>
                </a:solidFill>
              </a:rPr>
              <a:t>i</a:t>
            </a:r>
            <a:r>
              <a:rPr lang="en-US" altLang="zh-CN" sz="800" dirty="0">
                <a:solidFill>
                  <a:schemeClr val="accent2">
                    <a:lumMod val="75000"/>
                  </a:schemeClr>
                </a:solidFill>
              </a:rPr>
              <a:t>);</a:t>
            </a:r>
          </a:p>
          <a:p>
            <a:r>
              <a:rPr lang="en-US" altLang="zh-CN" sz="800" dirty="0">
                <a:solidFill>
                  <a:schemeClr val="accent2">
                    <a:lumMod val="75000"/>
                  </a:schemeClr>
                </a:solidFill>
              </a:rPr>
              <a:t>       for(int j = 1; j &lt;= n; ++j) {</a:t>
            </a:r>
          </a:p>
          <a:p>
            <a:r>
              <a:rPr lang="en-US" altLang="zh-CN" sz="800" dirty="0">
                <a:solidFill>
                  <a:schemeClr val="accent2">
                    <a:lumMod val="75000"/>
                  </a:schemeClr>
                </a:solidFill>
              </a:rPr>
              <a:t>           if(d[j] == INT_MAX) continue;</a:t>
            </a:r>
          </a:p>
          <a:p>
            <a:r>
              <a:rPr lang="en-US" altLang="zh-CN" sz="800" dirty="0">
                <a:solidFill>
                  <a:schemeClr val="accent2">
                    <a:lumMod val="75000"/>
                  </a:schemeClr>
                </a:solidFill>
              </a:rPr>
              <a:t>           </a:t>
            </a:r>
            <a:r>
              <a:rPr lang="en-US" altLang="zh-CN" sz="800" dirty="0" err="1">
                <a:solidFill>
                  <a:schemeClr val="accent2">
                    <a:lumMod val="75000"/>
                  </a:schemeClr>
                </a:solidFill>
              </a:rPr>
              <a:t>dist_all</a:t>
            </a:r>
            <a:r>
              <a:rPr lang="en-US" altLang="zh-CN" sz="800" dirty="0">
                <a:solidFill>
                  <a:schemeClr val="accent2">
                    <a:lumMod val="75000"/>
                  </a:schemeClr>
                </a:solidFill>
              </a:rPr>
              <a:t>[</a:t>
            </a:r>
            <a:r>
              <a:rPr lang="en-US" altLang="zh-CN" sz="800" dirty="0" err="1">
                <a:solidFill>
                  <a:schemeClr val="accent2">
                    <a:lumMod val="75000"/>
                  </a:schemeClr>
                </a:solidFill>
              </a:rPr>
              <a:t>i</a:t>
            </a:r>
            <a:r>
              <a:rPr lang="en-US" altLang="zh-CN" sz="800" dirty="0">
                <a:solidFill>
                  <a:schemeClr val="accent2">
                    <a:lumMod val="75000"/>
                  </a:schemeClr>
                </a:solidFill>
              </a:rPr>
              <a:t>][j] = d[j] + </a:t>
            </a:r>
            <a:r>
              <a:rPr lang="en-US" altLang="zh-CN" sz="800" dirty="0" err="1">
                <a:solidFill>
                  <a:schemeClr val="accent2">
                    <a:lumMod val="75000"/>
                  </a:schemeClr>
                </a:solidFill>
              </a:rPr>
              <a:t>dist</a:t>
            </a:r>
            <a:r>
              <a:rPr lang="en-US" altLang="zh-CN" sz="800" dirty="0">
                <a:solidFill>
                  <a:schemeClr val="accent2">
                    <a:lumMod val="75000"/>
                  </a:schemeClr>
                </a:solidFill>
              </a:rPr>
              <a:t>[j] - </a:t>
            </a:r>
            <a:r>
              <a:rPr lang="en-US" altLang="zh-CN" sz="800" dirty="0" err="1">
                <a:solidFill>
                  <a:schemeClr val="accent2">
                    <a:lumMod val="75000"/>
                  </a:schemeClr>
                </a:solidFill>
              </a:rPr>
              <a:t>dist</a:t>
            </a:r>
            <a:r>
              <a:rPr lang="en-US" altLang="zh-CN" sz="800" dirty="0">
                <a:solidFill>
                  <a:schemeClr val="accent2">
                    <a:lumMod val="75000"/>
                  </a:schemeClr>
                </a:solidFill>
              </a:rPr>
              <a:t>[</a:t>
            </a:r>
            <a:r>
              <a:rPr lang="en-US" altLang="zh-CN" sz="800" dirty="0" err="1">
                <a:solidFill>
                  <a:schemeClr val="accent2">
                    <a:lumMod val="75000"/>
                  </a:schemeClr>
                </a:solidFill>
              </a:rPr>
              <a:t>i</a:t>
            </a:r>
            <a:r>
              <a:rPr lang="en-US" altLang="zh-CN" sz="800" dirty="0">
                <a:solidFill>
                  <a:schemeClr val="accent2">
                    <a:lumMod val="75000"/>
                  </a:schemeClr>
                </a:solidFill>
              </a:rPr>
              <a:t>]; // </a:t>
            </a:r>
            <a:r>
              <a:rPr lang="zh-CN" altLang="en-US" sz="800" dirty="0">
                <a:solidFill>
                  <a:schemeClr val="accent2">
                    <a:lumMod val="75000"/>
                  </a:schemeClr>
                </a:solidFill>
              </a:rPr>
              <a:t>恢复权值       </a:t>
            </a:r>
            <a:r>
              <a:rPr lang="en-US" altLang="zh-CN" sz="800" dirty="0">
                <a:solidFill>
                  <a:schemeClr val="accent2">
                    <a:lumMod val="75000"/>
                  </a:schemeClr>
                </a:solidFill>
              </a:rPr>
              <a:t>}</a:t>
            </a:r>
          </a:p>
          <a:p>
            <a:r>
              <a:rPr lang="en-US" altLang="zh-CN" sz="800" dirty="0">
                <a:solidFill>
                  <a:schemeClr val="accent2">
                    <a:lumMod val="75000"/>
                  </a:schemeClr>
                </a:solidFill>
              </a:rPr>
              <a:t>    }</a:t>
            </a:r>
          </a:p>
          <a:p>
            <a:endParaRPr lang="en-US" altLang="zh-CN" sz="800" dirty="0">
              <a:solidFill>
                <a:schemeClr val="accent2">
                  <a:lumMod val="75000"/>
                </a:schemeClr>
              </a:solidFill>
            </a:endParaRPr>
          </a:p>
          <a:p>
            <a:r>
              <a:rPr lang="en-US" altLang="zh-CN" sz="800" dirty="0">
                <a:solidFill>
                  <a:schemeClr val="accent2">
                    <a:lumMod val="75000"/>
                  </a:schemeClr>
                </a:solidFill>
              </a:rPr>
              <a:t>    return 0;}</a:t>
            </a:r>
          </a:p>
        </p:txBody>
      </p:sp>
      <p:sp>
        <p:nvSpPr>
          <p:cNvPr id="6" name="文本框 5">
            <a:extLst>
              <a:ext uri="{FF2B5EF4-FFF2-40B4-BE49-F238E27FC236}">
                <a16:creationId xmlns:a16="http://schemas.microsoft.com/office/drawing/2014/main" id="{17E554A8-C125-B27A-5864-80E4DEBAED28}"/>
              </a:ext>
            </a:extLst>
          </p:cNvPr>
          <p:cNvSpPr txBox="1"/>
          <p:nvPr/>
        </p:nvSpPr>
        <p:spPr>
          <a:xfrm>
            <a:off x="323528" y="266209"/>
            <a:ext cx="2304256" cy="369332"/>
          </a:xfrm>
          <a:prstGeom prst="rect">
            <a:avLst/>
          </a:prstGeom>
          <a:noFill/>
        </p:spPr>
        <p:txBody>
          <a:bodyPr wrap="square" rtlCol="0">
            <a:spAutoFit/>
          </a:bodyPr>
          <a:lstStyle/>
          <a:p>
            <a:r>
              <a:rPr lang="zh-CN" altLang="en-US" dirty="0">
                <a:solidFill>
                  <a:schemeClr val="accent2">
                    <a:lumMod val="75000"/>
                  </a:schemeClr>
                </a:solidFill>
              </a:rPr>
              <a:t>代码实现</a:t>
            </a:r>
          </a:p>
        </p:txBody>
      </p:sp>
      <p:pic>
        <p:nvPicPr>
          <p:cNvPr id="4" name="图片 3">
            <a:extLst>
              <a:ext uri="{FF2B5EF4-FFF2-40B4-BE49-F238E27FC236}">
                <a16:creationId xmlns:a16="http://schemas.microsoft.com/office/drawing/2014/main" id="{89AB8E64-5652-4FA2-B778-93A969710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376" y="4299942"/>
            <a:ext cx="899988" cy="737695"/>
          </a:xfrm>
          <a:prstGeom prst="rect">
            <a:avLst/>
          </a:prstGeom>
        </p:spPr>
      </p:pic>
    </p:spTree>
    <p:extLst>
      <p:ext uri="{BB962C8B-B14F-4D97-AF65-F5344CB8AC3E}">
        <p14:creationId xmlns:p14="http://schemas.microsoft.com/office/powerpoint/2010/main" val="336503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3947A22-E3CC-F7F8-B7DC-E2880DA8FA16}"/>
              </a:ext>
            </a:extLst>
          </p:cNvPr>
          <p:cNvSpPr txBox="1"/>
          <p:nvPr/>
        </p:nvSpPr>
        <p:spPr>
          <a:xfrm>
            <a:off x="971600" y="267494"/>
            <a:ext cx="3600400" cy="4708981"/>
          </a:xfrm>
          <a:prstGeom prst="rect">
            <a:avLst/>
          </a:prstGeom>
          <a:noFill/>
        </p:spPr>
        <p:txBody>
          <a:bodyPr wrap="square">
            <a:spAutoFit/>
          </a:bodyPr>
          <a:lstStyle/>
          <a:p>
            <a:r>
              <a:rPr lang="zh-CN" altLang="en-US" sz="1600" dirty="0">
                <a:solidFill>
                  <a:schemeClr val="accent2">
                    <a:lumMod val="75000"/>
                  </a:schemeClr>
                </a:solidFill>
              </a:rPr>
              <a:t>优点</a:t>
            </a:r>
            <a:endParaRPr lang="en-US" altLang="zh-CN" sz="1600" dirty="0">
              <a:solidFill>
                <a:schemeClr val="accent2">
                  <a:lumMod val="75000"/>
                </a:schemeClr>
              </a:solidFill>
            </a:endParaRPr>
          </a:p>
          <a:p>
            <a:endParaRPr lang="zh-CN" altLang="en-US" sz="1200" dirty="0">
              <a:solidFill>
                <a:schemeClr val="accent2">
                  <a:lumMod val="75000"/>
                </a:schemeClr>
              </a:solidFill>
            </a:endParaRPr>
          </a:p>
          <a:p>
            <a:r>
              <a:rPr lang="en-US" altLang="zh-CN" sz="1600" dirty="0">
                <a:solidFill>
                  <a:schemeClr val="accent2">
                    <a:lumMod val="75000"/>
                  </a:schemeClr>
                </a:solidFill>
              </a:rPr>
              <a:t>1.</a:t>
            </a:r>
            <a:r>
              <a:rPr lang="zh-CN" altLang="en-US" sz="1600" dirty="0">
                <a:solidFill>
                  <a:schemeClr val="accent2">
                    <a:lumMod val="75000"/>
                  </a:schemeClr>
                </a:solidFill>
              </a:rPr>
              <a:t>解决了带有负权边的稀疏图的最短路径问题。</a:t>
            </a:r>
            <a:r>
              <a:rPr lang="en-US" altLang="zh-CN" sz="1600" dirty="0">
                <a:solidFill>
                  <a:schemeClr val="accent2">
                    <a:lumMod val="75000"/>
                  </a:schemeClr>
                </a:solidFill>
              </a:rPr>
              <a:t>Johnson</a:t>
            </a:r>
            <a:r>
              <a:rPr lang="zh-CN" altLang="en-US" sz="1600" dirty="0">
                <a:solidFill>
                  <a:schemeClr val="accent2">
                    <a:lumMod val="75000"/>
                  </a:schemeClr>
                </a:solidFill>
              </a:rPr>
              <a:t>算法通过将原图转换为一个不带负权边的图，再使用</a:t>
            </a:r>
            <a:r>
              <a:rPr lang="en-US" altLang="zh-CN" sz="1600" dirty="0">
                <a:solidFill>
                  <a:schemeClr val="accent2">
                    <a:lumMod val="75000"/>
                  </a:schemeClr>
                </a:solidFill>
              </a:rPr>
              <a:t>Dijkstra</a:t>
            </a:r>
            <a:r>
              <a:rPr lang="zh-CN" altLang="en-US" sz="1600" dirty="0">
                <a:solidFill>
                  <a:schemeClr val="accent2">
                    <a:lumMod val="75000"/>
                  </a:schemeClr>
                </a:solidFill>
              </a:rPr>
              <a:t>算法求解最短路径，从而解决了这个问题。</a:t>
            </a:r>
          </a:p>
          <a:p>
            <a:r>
              <a:rPr lang="en-US" altLang="zh-CN" sz="1600" dirty="0">
                <a:solidFill>
                  <a:schemeClr val="accent2">
                    <a:lumMod val="75000"/>
                  </a:schemeClr>
                </a:solidFill>
              </a:rPr>
              <a:t>2.</a:t>
            </a:r>
            <a:r>
              <a:rPr lang="zh-CN" altLang="en-US" sz="1600" dirty="0">
                <a:solidFill>
                  <a:schemeClr val="accent2">
                    <a:lumMod val="75000"/>
                  </a:schemeClr>
                </a:solidFill>
              </a:rPr>
              <a:t>可以在稀疏图中高效地求解所有节点对之间的最短路径。在稀疏图中，</a:t>
            </a:r>
            <a:r>
              <a:rPr lang="en-US" altLang="zh-CN" sz="1600" dirty="0">
                <a:solidFill>
                  <a:schemeClr val="accent2">
                    <a:lumMod val="75000"/>
                  </a:schemeClr>
                </a:solidFill>
              </a:rPr>
              <a:t>Floyd</a:t>
            </a:r>
            <a:r>
              <a:rPr lang="zh-CN" altLang="en-US" sz="1600" dirty="0">
                <a:solidFill>
                  <a:schemeClr val="accent2">
                    <a:lumMod val="75000"/>
                  </a:schemeClr>
                </a:solidFill>
              </a:rPr>
              <a:t>算法的时间复杂度为</a:t>
            </a:r>
            <a:r>
              <a:rPr lang="en-US" altLang="zh-CN" sz="1600" dirty="0">
                <a:solidFill>
                  <a:schemeClr val="accent2">
                    <a:lumMod val="75000"/>
                  </a:schemeClr>
                </a:solidFill>
              </a:rPr>
              <a:t>O(V^3)</a:t>
            </a:r>
            <a:r>
              <a:rPr lang="zh-CN" altLang="en-US" sz="1600" dirty="0">
                <a:solidFill>
                  <a:schemeClr val="accent2">
                    <a:lumMod val="75000"/>
                  </a:schemeClr>
                </a:solidFill>
              </a:rPr>
              <a:t>，而</a:t>
            </a:r>
            <a:r>
              <a:rPr lang="en-US" altLang="zh-CN" sz="1600" dirty="0">
                <a:solidFill>
                  <a:schemeClr val="accent2">
                    <a:lumMod val="75000"/>
                  </a:schemeClr>
                </a:solidFill>
              </a:rPr>
              <a:t>Johnson</a:t>
            </a:r>
            <a:r>
              <a:rPr lang="zh-CN" altLang="en-US" sz="1600" dirty="0">
                <a:solidFill>
                  <a:schemeClr val="accent2">
                    <a:lumMod val="75000"/>
                  </a:schemeClr>
                </a:solidFill>
              </a:rPr>
              <a:t>算法的时间复杂度为</a:t>
            </a:r>
            <a:r>
              <a:rPr lang="en-US" altLang="zh-CN" sz="1600" dirty="0">
                <a:solidFill>
                  <a:schemeClr val="accent2">
                    <a:lumMod val="75000"/>
                  </a:schemeClr>
                </a:solidFill>
              </a:rPr>
              <a:t>O(VE + V^2logV)</a:t>
            </a:r>
            <a:r>
              <a:rPr lang="zh-CN" altLang="en-US" sz="1600" dirty="0">
                <a:solidFill>
                  <a:schemeClr val="accent2">
                    <a:lumMod val="75000"/>
                  </a:schemeClr>
                </a:solidFill>
              </a:rPr>
              <a:t>，在稀疏图中效率更高。</a:t>
            </a:r>
          </a:p>
          <a:p>
            <a:r>
              <a:rPr lang="en-US" altLang="zh-CN" sz="1600" dirty="0">
                <a:solidFill>
                  <a:schemeClr val="accent2">
                    <a:lumMod val="75000"/>
                  </a:schemeClr>
                </a:solidFill>
              </a:rPr>
              <a:t>3.</a:t>
            </a:r>
            <a:r>
              <a:rPr lang="zh-CN" altLang="en-US" sz="1600" dirty="0">
                <a:solidFill>
                  <a:schemeClr val="accent2">
                    <a:lumMod val="75000"/>
                  </a:schemeClr>
                </a:solidFill>
              </a:rPr>
              <a:t>算法的实现相对简单，只需要对原图进行一次边权重的调整和一次</a:t>
            </a:r>
            <a:r>
              <a:rPr lang="en-US" altLang="zh-CN" sz="1600" dirty="0">
                <a:solidFill>
                  <a:schemeClr val="accent2">
                    <a:lumMod val="75000"/>
                  </a:schemeClr>
                </a:solidFill>
              </a:rPr>
              <a:t>Dijkstra</a:t>
            </a:r>
            <a:r>
              <a:rPr lang="zh-CN" altLang="en-US" sz="1600" dirty="0">
                <a:solidFill>
                  <a:schemeClr val="accent2">
                    <a:lumMod val="75000"/>
                  </a:schemeClr>
                </a:solidFill>
              </a:rPr>
              <a:t>算法的执行。</a:t>
            </a:r>
          </a:p>
          <a:p>
            <a:r>
              <a:rPr lang="en-US" altLang="zh-CN" sz="1600" dirty="0">
                <a:solidFill>
                  <a:schemeClr val="accent2">
                    <a:lumMod val="75000"/>
                  </a:schemeClr>
                </a:solidFill>
              </a:rPr>
              <a:t>4.</a:t>
            </a:r>
            <a:r>
              <a:rPr lang="zh-CN" altLang="en-US" sz="1600" dirty="0">
                <a:solidFill>
                  <a:schemeClr val="accent2">
                    <a:lumMod val="75000"/>
                  </a:schemeClr>
                </a:solidFill>
              </a:rPr>
              <a:t>在实际应用中，由于负权边的存在，很多问题不能使用传统的最短路径算法求解，而</a:t>
            </a:r>
            <a:r>
              <a:rPr lang="en-US" altLang="zh-CN" sz="1600" dirty="0">
                <a:solidFill>
                  <a:schemeClr val="accent2">
                    <a:lumMod val="75000"/>
                  </a:schemeClr>
                </a:solidFill>
              </a:rPr>
              <a:t>Johnson</a:t>
            </a:r>
            <a:r>
              <a:rPr lang="zh-CN" altLang="en-US" sz="1600" dirty="0">
                <a:solidFill>
                  <a:schemeClr val="accent2">
                    <a:lumMod val="75000"/>
                  </a:schemeClr>
                </a:solidFill>
              </a:rPr>
              <a:t>算法提供了一种可行的解决方案。</a:t>
            </a:r>
          </a:p>
        </p:txBody>
      </p:sp>
      <p:sp>
        <p:nvSpPr>
          <p:cNvPr id="5" name="文本框 4">
            <a:extLst>
              <a:ext uri="{FF2B5EF4-FFF2-40B4-BE49-F238E27FC236}">
                <a16:creationId xmlns:a16="http://schemas.microsoft.com/office/drawing/2014/main" id="{ECF6222C-54F6-C202-F0EB-45D1FAB29C5C}"/>
              </a:ext>
            </a:extLst>
          </p:cNvPr>
          <p:cNvSpPr txBox="1"/>
          <p:nvPr/>
        </p:nvSpPr>
        <p:spPr>
          <a:xfrm>
            <a:off x="4878288" y="283528"/>
            <a:ext cx="3294112" cy="4462760"/>
          </a:xfrm>
          <a:prstGeom prst="rect">
            <a:avLst/>
          </a:prstGeom>
          <a:noFill/>
        </p:spPr>
        <p:txBody>
          <a:bodyPr wrap="square">
            <a:spAutoFit/>
          </a:bodyPr>
          <a:lstStyle/>
          <a:p>
            <a:r>
              <a:rPr lang="zh-CN" altLang="en-US" sz="1600" dirty="0">
                <a:solidFill>
                  <a:schemeClr val="accent2">
                    <a:lumMod val="75000"/>
                  </a:schemeClr>
                </a:solidFill>
              </a:rPr>
              <a:t>缺点</a:t>
            </a:r>
            <a:endParaRPr lang="en-US" altLang="zh-CN" sz="1600" dirty="0">
              <a:solidFill>
                <a:schemeClr val="accent2">
                  <a:lumMod val="75000"/>
                </a:schemeClr>
              </a:solidFill>
            </a:endParaRPr>
          </a:p>
          <a:p>
            <a:endParaRPr lang="zh-CN" altLang="en-US" sz="1200" dirty="0">
              <a:solidFill>
                <a:schemeClr val="accent2">
                  <a:lumMod val="75000"/>
                </a:schemeClr>
              </a:solidFill>
            </a:endParaRPr>
          </a:p>
          <a:p>
            <a:r>
              <a:rPr lang="en-US" altLang="zh-CN" sz="1600" dirty="0">
                <a:solidFill>
                  <a:schemeClr val="accent2">
                    <a:lumMod val="75000"/>
                  </a:schemeClr>
                </a:solidFill>
              </a:rPr>
              <a:t>1.</a:t>
            </a:r>
            <a:r>
              <a:rPr lang="zh-CN" altLang="en-US" sz="1600" dirty="0">
                <a:solidFill>
                  <a:schemeClr val="accent2">
                    <a:lumMod val="75000"/>
                  </a:schemeClr>
                </a:solidFill>
              </a:rPr>
              <a:t>需要对原图进行一次边权重的调整，这个调整过程需要遍历整个图，因此在稠密图中，时间复杂度会比较高。</a:t>
            </a:r>
          </a:p>
          <a:p>
            <a:r>
              <a:rPr lang="en-US" altLang="zh-CN" sz="1600" dirty="0">
                <a:solidFill>
                  <a:schemeClr val="accent2">
                    <a:lumMod val="75000"/>
                  </a:schemeClr>
                </a:solidFill>
              </a:rPr>
              <a:t>2.</a:t>
            </a:r>
            <a:r>
              <a:rPr lang="zh-CN" altLang="en-US" sz="1600" dirty="0">
                <a:solidFill>
                  <a:schemeClr val="accent2">
                    <a:lumMod val="75000"/>
                  </a:schemeClr>
                </a:solidFill>
              </a:rPr>
              <a:t>算法的实现相对复杂，需要使用堆等数据结构来实现</a:t>
            </a:r>
            <a:r>
              <a:rPr lang="en-US" altLang="zh-CN" sz="1600" dirty="0">
                <a:solidFill>
                  <a:schemeClr val="accent2">
                    <a:lumMod val="75000"/>
                  </a:schemeClr>
                </a:solidFill>
              </a:rPr>
              <a:t>Dijkstra</a:t>
            </a:r>
            <a:r>
              <a:rPr lang="zh-CN" altLang="en-US" sz="1600" dirty="0">
                <a:solidFill>
                  <a:schemeClr val="accent2">
                    <a:lumMod val="75000"/>
                  </a:schemeClr>
                </a:solidFill>
              </a:rPr>
              <a:t>算法，因此需要一定的编程技巧。</a:t>
            </a:r>
          </a:p>
          <a:p>
            <a:r>
              <a:rPr lang="en-US" altLang="zh-CN" sz="1600" dirty="0">
                <a:solidFill>
                  <a:schemeClr val="accent2">
                    <a:lumMod val="75000"/>
                  </a:schemeClr>
                </a:solidFill>
              </a:rPr>
              <a:t>3.</a:t>
            </a:r>
            <a:r>
              <a:rPr lang="zh-CN" altLang="en-US" sz="1600" dirty="0">
                <a:solidFill>
                  <a:schemeClr val="accent2">
                    <a:lumMod val="75000"/>
                  </a:schemeClr>
                </a:solidFill>
              </a:rPr>
              <a:t>算法的空间复杂度比较高，需要额外的空间来存储转换后的图和每个节点的新权重值，因此在处理大规模图时，需要考虑内存的限制。</a:t>
            </a:r>
          </a:p>
          <a:p>
            <a:r>
              <a:rPr lang="en-US" altLang="zh-CN" sz="1600" dirty="0">
                <a:solidFill>
                  <a:schemeClr val="accent2">
                    <a:lumMod val="75000"/>
                  </a:schemeClr>
                </a:solidFill>
              </a:rPr>
              <a:t>4.</a:t>
            </a:r>
            <a:r>
              <a:rPr lang="zh-CN" altLang="en-US" sz="1600" dirty="0">
                <a:solidFill>
                  <a:schemeClr val="accent2">
                    <a:lumMod val="75000"/>
                  </a:schemeClr>
                </a:solidFill>
              </a:rPr>
              <a:t>算法对负环的处理比较麻烦，需要使用贝尔曼</a:t>
            </a:r>
            <a:r>
              <a:rPr lang="en-US" altLang="zh-CN" sz="1600" dirty="0">
                <a:solidFill>
                  <a:schemeClr val="accent2">
                    <a:lumMod val="75000"/>
                  </a:schemeClr>
                </a:solidFill>
              </a:rPr>
              <a:t>-</a:t>
            </a:r>
            <a:r>
              <a:rPr lang="zh-CN" altLang="en-US" sz="1600" dirty="0">
                <a:solidFill>
                  <a:schemeClr val="accent2">
                    <a:lumMod val="75000"/>
                  </a:schemeClr>
                </a:solidFill>
              </a:rPr>
              <a:t>福德算法来判断是否存在负环，并且在存在负环的情况下，</a:t>
            </a:r>
            <a:r>
              <a:rPr lang="en-US" altLang="zh-CN" sz="1600" dirty="0">
                <a:solidFill>
                  <a:schemeClr val="accent2">
                    <a:lumMod val="75000"/>
                  </a:schemeClr>
                </a:solidFill>
              </a:rPr>
              <a:t>Johnson</a:t>
            </a:r>
            <a:r>
              <a:rPr lang="zh-CN" altLang="en-US" sz="1600" dirty="0">
                <a:solidFill>
                  <a:schemeClr val="accent2">
                    <a:lumMod val="75000"/>
                  </a:schemeClr>
                </a:solidFill>
              </a:rPr>
              <a:t>算法无法求解最短路径。</a:t>
            </a:r>
          </a:p>
        </p:txBody>
      </p:sp>
      <p:pic>
        <p:nvPicPr>
          <p:cNvPr id="8" name="图片 7">
            <a:extLst>
              <a:ext uri="{FF2B5EF4-FFF2-40B4-BE49-F238E27FC236}">
                <a16:creationId xmlns:a16="http://schemas.microsoft.com/office/drawing/2014/main" id="{453FCBD6-E044-4D52-ADD6-A5430EAE6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4686300"/>
            <a:ext cx="542925" cy="457200"/>
          </a:xfrm>
          <a:prstGeom prst="rect">
            <a:avLst/>
          </a:prstGeom>
        </p:spPr>
      </p:pic>
    </p:spTree>
    <p:extLst>
      <p:ext uri="{BB962C8B-B14F-4D97-AF65-F5344CB8AC3E}">
        <p14:creationId xmlns:p14="http://schemas.microsoft.com/office/powerpoint/2010/main" val="3825943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01774" y="-293589"/>
            <a:ext cx="7797850" cy="5572723"/>
          </a:xfrm>
          <a:prstGeom prst="rect">
            <a:avLst/>
          </a:prstGeom>
          <a:noFill/>
        </p:spPr>
      </p:pic>
      <p:sp>
        <p:nvSpPr>
          <p:cNvPr id="21" name="矩形 259"/>
          <p:cNvSpPr>
            <a:spLocks noChangeArrowheads="1"/>
          </p:cNvSpPr>
          <p:nvPr/>
        </p:nvSpPr>
        <p:spPr bwMode="auto">
          <a:xfrm>
            <a:off x="753668" y="2139702"/>
            <a:ext cx="518648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3600" b="1" dirty="0">
                <a:solidFill>
                  <a:schemeClr val="tx1">
                    <a:lumMod val="75000"/>
                    <a:lumOff val="25000"/>
                  </a:schemeClr>
                </a:solidFill>
                <a:latin typeface="+mn-lt"/>
                <a:ea typeface="+mn-ea"/>
                <a:cs typeface="+mn-ea"/>
                <a:sym typeface="+mn-lt"/>
              </a:rPr>
              <a:t>演讲完毕，谢谢观看！</a:t>
            </a:r>
            <a:endParaRPr lang="en-US" altLang="zh-CN" sz="3600" b="1" dirty="0">
              <a:solidFill>
                <a:schemeClr val="tx1">
                  <a:lumMod val="75000"/>
                  <a:lumOff val="25000"/>
                </a:schemeClr>
              </a:solidFill>
              <a:latin typeface="+mn-lt"/>
              <a:ea typeface="+mn-ea"/>
              <a:cs typeface="+mn-ea"/>
              <a:sym typeface="+mn-lt"/>
            </a:endParaRPr>
          </a:p>
        </p:txBody>
      </p:sp>
      <p:sp>
        <p:nvSpPr>
          <p:cNvPr id="6" name="矩形 259"/>
          <p:cNvSpPr>
            <a:spLocks noChangeArrowheads="1"/>
          </p:cNvSpPr>
          <p:nvPr/>
        </p:nvSpPr>
        <p:spPr bwMode="auto">
          <a:xfrm>
            <a:off x="772532" y="3076386"/>
            <a:ext cx="3367420"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400" dirty="0">
                <a:solidFill>
                  <a:schemeClr val="tx1">
                    <a:lumMod val="75000"/>
                    <a:lumOff val="25000"/>
                  </a:schemeClr>
                </a:solidFill>
                <a:latin typeface="+mn-lt"/>
                <a:ea typeface="+mn-ea"/>
                <a:cs typeface="+mn-ea"/>
                <a:sym typeface="+mn-lt"/>
              </a:rPr>
              <a:t>汇报小组：第八小组</a:t>
            </a:r>
            <a:r>
              <a:rPr lang="en-US" altLang="zh-CN" sz="1400" dirty="0">
                <a:solidFill>
                  <a:schemeClr val="tx1">
                    <a:lumMod val="75000"/>
                    <a:lumOff val="25000"/>
                  </a:schemeClr>
                </a:solidFill>
                <a:latin typeface="+mn-lt"/>
                <a:ea typeface="+mn-ea"/>
                <a:cs typeface="+mn-ea"/>
                <a:sym typeface="+mn-lt"/>
              </a:rPr>
              <a:t>   </a:t>
            </a:r>
          </a:p>
        </p:txBody>
      </p:sp>
      <p:pic>
        <p:nvPicPr>
          <p:cNvPr id="3" name="图片 2">
            <a:extLst>
              <a:ext uri="{FF2B5EF4-FFF2-40B4-BE49-F238E27FC236}">
                <a16:creationId xmlns:a16="http://schemas.microsoft.com/office/drawing/2014/main" id="{6E12D2AF-EB98-4254-AB90-EAB7EB646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3363838"/>
            <a:ext cx="1762125" cy="1428750"/>
          </a:xfrm>
          <a:prstGeom prst="rect">
            <a:avLst/>
          </a:prstGeom>
        </p:spPr>
      </p:pic>
      <p:pic>
        <p:nvPicPr>
          <p:cNvPr id="5" name="图片 4">
            <a:extLst>
              <a:ext uri="{FF2B5EF4-FFF2-40B4-BE49-F238E27FC236}">
                <a16:creationId xmlns:a16="http://schemas.microsoft.com/office/drawing/2014/main" id="{DF2977A4-DCC6-472A-B0C9-61E0198A6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16" y="105730"/>
            <a:ext cx="1997968" cy="1997968"/>
          </a:xfrm>
          <a:prstGeom prst="rect">
            <a:avLst/>
          </a:prstGeom>
        </p:spPr>
      </p:pic>
      <p:pic>
        <p:nvPicPr>
          <p:cNvPr id="8" name="图片 7">
            <a:extLst>
              <a:ext uri="{FF2B5EF4-FFF2-40B4-BE49-F238E27FC236}">
                <a16:creationId xmlns:a16="http://schemas.microsoft.com/office/drawing/2014/main" id="{211B76C6-FD37-4BD1-9584-88FD72918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352" y="3818909"/>
            <a:ext cx="1426774" cy="1331338"/>
          </a:xfrm>
          <a:prstGeom prst="rect">
            <a:avLst/>
          </a:prstGeom>
        </p:spPr>
      </p:pic>
    </p:spTree>
    <p:extLst>
      <p:ext uri="{BB962C8B-B14F-4D97-AF65-F5344CB8AC3E}">
        <p14:creationId xmlns:p14="http://schemas.microsoft.com/office/powerpoint/2010/main" val="155701020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right)">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1"/>
                                        </p:tgtEl>
                                        <p:attrNameLst>
                                          <p:attrName>ppt_y</p:attrName>
                                        </p:attrNameLst>
                                      </p:cBhvr>
                                      <p:tavLst>
                                        <p:tav tm="0">
                                          <p:val>
                                            <p:strVal val="#ppt_y"/>
                                          </p:val>
                                        </p:tav>
                                        <p:tav tm="100000">
                                          <p:val>
                                            <p:strVal val="#ppt_y"/>
                                          </p:val>
                                        </p:tav>
                                      </p:tavLst>
                                    </p:anim>
                                    <p:anim calcmode="lin" valueType="num">
                                      <p:cBhvr>
                                        <p:cTn id="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1"/>
                                        </p:tgtEl>
                                      </p:cBhvr>
                                    </p:animEffect>
                                  </p:childTnLst>
                                </p:cTn>
                              </p:par>
                            </p:childTnLst>
                          </p:cTn>
                        </p:par>
                        <p:par>
                          <p:cTn id="17" fill="hold">
                            <p:stCondLst>
                              <p:cond delay="95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21"/>
                                        </p:tgtEl>
                                      </p:cBhvr>
                                    </p:animEffect>
                                    <p:animScale>
                                      <p:cBhvr>
                                        <p:cTn id="20" dur="250" autoRev="1" fill="hold"/>
                                        <p:tgtEl>
                                          <p:spTgt spid="21"/>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6"/>
                                        </p:tgtEl>
                                      </p:cBhvr>
                                    </p:animEffect>
                                  </p:childTnLst>
                                </p:cTn>
                              </p:par>
                            </p:childTnLst>
                          </p:cTn>
                        </p:par>
                        <p:par>
                          <p:cTn id="30" fill="hold">
                            <p:stCondLst>
                              <p:cond delay="900"/>
                            </p:stCondLst>
                            <p:childTnLst>
                              <p:par>
                                <p:cTn id="31" presetID="26" presetClass="emph" presetSubtype="0" fill="hold" grpId="1" nodeType="afterEffect">
                                  <p:stCondLst>
                                    <p:cond delay="0"/>
                                  </p:stCondLst>
                                  <p:iterate type="lt">
                                    <p:tmPct val="0"/>
                                  </p:iterate>
                                  <p:childTnLst>
                                    <p:animEffect transition="out" filter="fade">
                                      <p:cBhvr>
                                        <p:cTn id="32" dur="500" tmFilter="0, 0; .2, .5; .8, .5; 1, 0"/>
                                        <p:tgtEl>
                                          <p:spTgt spid="6"/>
                                        </p:tgtEl>
                                      </p:cBhvr>
                                    </p:animEffect>
                                    <p:animScale>
                                      <p:cBhvr>
                                        <p:cTn id="33"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334441-7030-4550-863A-4668C7CBABF2}"/>
              </a:ext>
            </a:extLst>
          </p:cNvPr>
          <p:cNvPicPr>
            <a:picLocks noChangeAspect="1"/>
          </p:cNvPicPr>
          <p:nvPr/>
        </p:nvPicPr>
        <p:blipFill>
          <a:blip r:embed="rId2"/>
          <a:stretch>
            <a:fillRect/>
          </a:stretch>
        </p:blipFill>
        <p:spPr>
          <a:xfrm>
            <a:off x="467544" y="483518"/>
            <a:ext cx="8454362" cy="4104456"/>
          </a:xfrm>
          <a:prstGeom prst="rect">
            <a:avLst/>
          </a:prstGeom>
        </p:spPr>
      </p:pic>
    </p:spTree>
    <p:extLst>
      <p:ext uri="{BB962C8B-B14F-4D97-AF65-F5344CB8AC3E}">
        <p14:creationId xmlns:p14="http://schemas.microsoft.com/office/powerpoint/2010/main" val="4052047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F1B118D-261C-4D4D-96BC-CFCCC4332BB8}"/>
              </a:ext>
            </a:extLst>
          </p:cNvPr>
          <p:cNvPicPr>
            <a:picLocks noChangeAspect="1"/>
          </p:cNvPicPr>
          <p:nvPr/>
        </p:nvPicPr>
        <p:blipFill>
          <a:blip r:embed="rId2"/>
          <a:stretch>
            <a:fillRect/>
          </a:stretch>
        </p:blipFill>
        <p:spPr>
          <a:xfrm>
            <a:off x="395536" y="411510"/>
            <a:ext cx="8458804" cy="4536504"/>
          </a:xfrm>
          <a:prstGeom prst="rect">
            <a:avLst/>
          </a:prstGeom>
        </p:spPr>
      </p:pic>
    </p:spTree>
    <p:extLst>
      <p:ext uri="{BB962C8B-B14F-4D97-AF65-F5344CB8AC3E}">
        <p14:creationId xmlns:p14="http://schemas.microsoft.com/office/powerpoint/2010/main" val="1222825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919C036-7120-32BA-C5B7-27261B996579}"/>
              </a:ext>
            </a:extLst>
          </p:cNvPr>
          <p:cNvSpPr txBox="1"/>
          <p:nvPr/>
        </p:nvSpPr>
        <p:spPr>
          <a:xfrm>
            <a:off x="539552" y="555813"/>
            <a:ext cx="3384376" cy="3847207"/>
          </a:xfrm>
          <a:prstGeom prst="rect">
            <a:avLst/>
          </a:prstGeom>
          <a:noFill/>
        </p:spPr>
        <p:txBody>
          <a:bodyPr wrap="square">
            <a:spAutoFit/>
          </a:bodyPr>
          <a:lstStyle/>
          <a:p>
            <a:r>
              <a:rPr lang="zh-CN" altLang="en-US" sz="2000" dirty="0">
                <a:solidFill>
                  <a:schemeClr val="accent1"/>
                </a:solidFill>
              </a:rPr>
              <a:t>代码思想</a:t>
            </a:r>
            <a:endParaRPr lang="en-US" altLang="zh-CN" sz="2000" dirty="0">
              <a:solidFill>
                <a:schemeClr val="accent1"/>
              </a:solidFill>
            </a:endParaRPr>
          </a:p>
          <a:p>
            <a:r>
              <a:rPr lang="zh-CN" altLang="en-US" sz="1400" b="1" dirty="0">
                <a:solidFill>
                  <a:schemeClr val="accent1"/>
                </a:solidFill>
                <a:latin typeface="楷体" panose="02010609060101010101" pitchFamily="49" charset="-122"/>
                <a:ea typeface="楷体" panose="02010609060101010101" pitchFamily="49" charset="-122"/>
              </a:rPr>
              <a:t>我们记</a:t>
            </a:r>
            <a:r>
              <a:rPr lang="en-US" altLang="zh-CN" sz="1400" b="1" dirty="0">
                <a:solidFill>
                  <a:schemeClr val="accent1"/>
                </a:solidFill>
                <a:latin typeface="楷体" panose="02010609060101010101" pitchFamily="49" charset="-122"/>
                <a:ea typeface="楷体" panose="02010609060101010101" pitchFamily="49" charset="-122"/>
              </a:rPr>
              <a:t>f[k][</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a:t>
            </a:r>
            <a:r>
              <a:rPr lang="zh-CN" altLang="en-US" sz="1400" b="1" dirty="0">
                <a:solidFill>
                  <a:schemeClr val="accent1"/>
                </a:solidFill>
                <a:latin typeface="楷体" panose="02010609060101010101" pitchFamily="49" charset="-122"/>
                <a:ea typeface="楷体" panose="02010609060101010101" pitchFamily="49" charset="-122"/>
              </a:rPr>
              <a:t>为在只允许通过</a:t>
            </a:r>
            <a:r>
              <a:rPr lang="en-US" altLang="zh-CN" sz="1400" b="1" dirty="0">
                <a:solidFill>
                  <a:schemeClr val="accent1"/>
                </a:solidFill>
                <a:latin typeface="楷体" panose="02010609060101010101" pitchFamily="49" charset="-122"/>
                <a:ea typeface="楷体" panose="02010609060101010101" pitchFamily="49" charset="-122"/>
              </a:rPr>
              <a:t>1,2,..k</a:t>
            </a:r>
            <a:r>
              <a:rPr lang="zh-CN" altLang="en-US" sz="1400" b="1" dirty="0">
                <a:solidFill>
                  <a:schemeClr val="accent1"/>
                </a:solidFill>
                <a:latin typeface="楷体" panose="02010609060101010101" pitchFamily="49" charset="-122"/>
                <a:ea typeface="楷体" panose="02010609060101010101" pitchFamily="49" charset="-122"/>
              </a:rPr>
              <a:t>的情况下，节点</a:t>
            </a:r>
            <a:r>
              <a:rPr lang="en-US" altLang="zh-CN" sz="1400" b="1" dirty="0" err="1">
                <a:solidFill>
                  <a:schemeClr val="accent1"/>
                </a:solidFill>
                <a:latin typeface="楷体" panose="02010609060101010101" pitchFamily="49" charset="-122"/>
                <a:ea typeface="楷体" panose="02010609060101010101" pitchFamily="49" charset="-122"/>
              </a:rPr>
              <a:t>i</a:t>
            </a:r>
            <a:r>
              <a:rPr lang="zh-CN" altLang="en-US" sz="1400" b="1" dirty="0">
                <a:solidFill>
                  <a:schemeClr val="accent1"/>
                </a:solidFill>
                <a:latin typeface="楷体" panose="02010609060101010101" pitchFamily="49" charset="-122"/>
                <a:ea typeface="楷体" panose="02010609060101010101" pitchFamily="49" charset="-122"/>
              </a:rPr>
              <a:t>到节点</a:t>
            </a:r>
            <a:r>
              <a:rPr lang="en-US" altLang="zh-CN" sz="1400" b="1" dirty="0">
                <a:solidFill>
                  <a:schemeClr val="accent1"/>
                </a:solidFill>
                <a:latin typeface="楷体" panose="02010609060101010101" pitchFamily="49" charset="-122"/>
                <a:ea typeface="楷体" panose="02010609060101010101" pitchFamily="49" charset="-122"/>
              </a:rPr>
              <a:t>j</a:t>
            </a:r>
            <a:r>
              <a:rPr lang="zh-CN" altLang="en-US" sz="1400" b="1" dirty="0">
                <a:solidFill>
                  <a:schemeClr val="accent1"/>
                </a:solidFill>
                <a:latin typeface="楷体" panose="02010609060101010101" pitchFamily="49" charset="-122"/>
                <a:ea typeface="楷体" panose="02010609060101010101" pitchFamily="49" charset="-122"/>
              </a:rPr>
              <a:t>的最短路径，显然我们有</a:t>
            </a:r>
            <a:r>
              <a:rPr lang="en-US" altLang="zh-CN" sz="1400" b="1" dirty="0">
                <a:solidFill>
                  <a:schemeClr val="accent1"/>
                </a:solidFill>
                <a:latin typeface="楷体" panose="02010609060101010101" pitchFamily="49" charset="-122"/>
                <a:ea typeface="楷体" panose="02010609060101010101" pitchFamily="49" charset="-122"/>
              </a:rPr>
              <a:t>f[0][</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a:t>
            </a:r>
            <a:r>
              <a:rPr lang="zh-CN" altLang="en-US" sz="1400" b="1" dirty="0">
                <a:solidFill>
                  <a:schemeClr val="accent1"/>
                </a:solidFill>
                <a:latin typeface="楷体" panose="02010609060101010101" pitchFamily="49" charset="-122"/>
                <a:ea typeface="楷体" panose="02010609060101010101" pitchFamily="49" charset="-122"/>
              </a:rPr>
              <a:t>原图给定的</a:t>
            </a:r>
            <a:r>
              <a:rPr lang="en-US" altLang="zh-CN" sz="1400" b="1" dirty="0">
                <a:solidFill>
                  <a:schemeClr val="accent1"/>
                </a:solidFill>
                <a:latin typeface="楷体" panose="02010609060101010101" pitchFamily="49" charset="-122"/>
                <a:ea typeface="楷体" panose="02010609060101010101" pitchFamily="49" charset="-122"/>
              </a:rPr>
              <a:t>&lt;</a:t>
            </a:r>
            <a:r>
              <a:rPr lang="en-US" altLang="zh-CN" sz="1400" b="1" dirty="0" err="1">
                <a:solidFill>
                  <a:schemeClr val="accent1"/>
                </a:solidFill>
                <a:latin typeface="楷体" panose="02010609060101010101" pitchFamily="49" charset="-122"/>
                <a:ea typeface="楷体" panose="02010609060101010101" pitchFamily="49" charset="-122"/>
              </a:rPr>
              <a:t>i,j</a:t>
            </a:r>
            <a:r>
              <a:rPr lang="en-US" altLang="zh-CN" sz="1400" b="1" dirty="0">
                <a:solidFill>
                  <a:schemeClr val="accent1"/>
                </a:solidFill>
                <a:latin typeface="楷体" panose="02010609060101010101" pitchFamily="49" charset="-122"/>
                <a:ea typeface="楷体" panose="02010609060101010101" pitchFamily="49" charset="-122"/>
              </a:rPr>
              <a:t>&gt;</a:t>
            </a:r>
            <a:r>
              <a:rPr lang="zh-CN" altLang="en-US" sz="1400" b="1" dirty="0">
                <a:solidFill>
                  <a:schemeClr val="accent1"/>
                </a:solidFill>
                <a:latin typeface="楷体" panose="02010609060101010101" pitchFamily="49" charset="-122"/>
                <a:ea typeface="楷体" panose="02010609060101010101" pitchFamily="49" charset="-122"/>
              </a:rPr>
              <a:t>之间的边权。想象转移过程</a:t>
            </a:r>
            <a:r>
              <a:rPr lang="en-US" altLang="zh-CN" sz="1400" b="1" dirty="0">
                <a:solidFill>
                  <a:schemeClr val="accent1"/>
                </a:solidFill>
                <a:latin typeface="楷体" panose="02010609060101010101" pitchFamily="49" charset="-122"/>
                <a:ea typeface="楷体" panose="02010609060101010101" pitchFamily="49" charset="-122"/>
              </a:rPr>
              <a:t>:f[k][</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][j]=min(f[k][</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][j],f[k-1][</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][k]+f[k-1][k][j])</a:t>
            </a:r>
            <a:r>
              <a:rPr lang="zh-CN" altLang="en-US" sz="1400" b="1" dirty="0">
                <a:solidFill>
                  <a:schemeClr val="accent1"/>
                </a:solidFill>
                <a:latin typeface="楷体" panose="02010609060101010101" pitchFamily="49" charset="-122"/>
                <a:ea typeface="楷体" panose="02010609060101010101" pitchFamily="49" charset="-122"/>
              </a:rPr>
              <a:t>即我们通过枚举中间点</a:t>
            </a:r>
            <a:r>
              <a:rPr lang="en-US" altLang="zh-CN" sz="1400" b="1" dirty="0">
                <a:solidFill>
                  <a:schemeClr val="accent1"/>
                </a:solidFill>
                <a:latin typeface="楷体" panose="02010609060101010101" pitchFamily="49" charset="-122"/>
                <a:ea typeface="楷体" panose="02010609060101010101" pitchFamily="49" charset="-122"/>
              </a:rPr>
              <a:t>k</a:t>
            </a:r>
            <a:r>
              <a:rPr lang="zh-CN" altLang="en-US" sz="1400" b="1" dirty="0">
                <a:solidFill>
                  <a:schemeClr val="accent1"/>
                </a:solidFill>
                <a:latin typeface="楷体" panose="02010609060101010101" pitchFamily="49" charset="-122"/>
                <a:ea typeface="楷体" panose="02010609060101010101" pitchFamily="49" charset="-122"/>
              </a:rPr>
              <a:t>进行转移，从而使状态的第一维扩展，最终答案即为</a:t>
            </a:r>
            <a:r>
              <a:rPr lang="en-US" altLang="zh-CN" sz="1400" b="1" dirty="0">
                <a:solidFill>
                  <a:schemeClr val="accent1"/>
                </a:solidFill>
                <a:latin typeface="楷体" panose="02010609060101010101" pitchFamily="49" charset="-122"/>
                <a:ea typeface="楷体" panose="02010609060101010101" pitchFamily="49" charset="-122"/>
              </a:rPr>
              <a:t>f[n][</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a:t>
            </a:r>
            <a:r>
              <a:rPr lang="zh-CN" altLang="en-US" sz="1400" b="1" dirty="0">
                <a:solidFill>
                  <a:schemeClr val="accent1"/>
                </a:solidFill>
                <a:latin typeface="楷体" panose="02010609060101010101" pitchFamily="49" charset="-122"/>
                <a:ea typeface="楷体" panose="02010609060101010101" pitchFamily="49" charset="-122"/>
              </a:rPr>
              <a:t>。我们可以注意到</a:t>
            </a:r>
            <a:r>
              <a:rPr lang="en-US" altLang="zh-CN" sz="1400" b="1" dirty="0">
                <a:solidFill>
                  <a:schemeClr val="accent1"/>
                </a:solidFill>
                <a:latin typeface="楷体" panose="02010609060101010101" pitchFamily="49" charset="-122"/>
                <a:ea typeface="楷体" panose="02010609060101010101" pitchFamily="49" charset="-122"/>
              </a:rPr>
              <a:t>f[k][</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a:t>
            </a:r>
            <a:r>
              <a:rPr lang="zh-CN" altLang="en-US" sz="1400" b="1" dirty="0">
                <a:solidFill>
                  <a:schemeClr val="accent1"/>
                </a:solidFill>
                <a:latin typeface="楷体" panose="02010609060101010101" pitchFamily="49" charset="-122"/>
                <a:ea typeface="楷体" panose="02010609060101010101" pitchFamily="49" charset="-122"/>
              </a:rPr>
              <a:t>的转移与第一维无关，从而优化空间复杂度为</a:t>
            </a:r>
            <a:r>
              <a:rPr lang="en-US" altLang="zh-CN" sz="1400" b="1" dirty="0">
                <a:solidFill>
                  <a:schemeClr val="accent1"/>
                </a:solidFill>
                <a:latin typeface="楷体" panose="02010609060101010101" pitchFamily="49" charset="-122"/>
                <a:ea typeface="楷体" panose="02010609060101010101" pitchFamily="49" charset="-122"/>
              </a:rPr>
              <a:t>O(n^2)</a:t>
            </a:r>
            <a:r>
              <a:rPr lang="zh-CN" altLang="en-US" sz="1400" b="1" dirty="0">
                <a:solidFill>
                  <a:schemeClr val="accent1"/>
                </a:solidFill>
                <a:latin typeface="楷体" panose="02010609060101010101" pitchFamily="49" charset="-122"/>
                <a:ea typeface="楷体" panose="02010609060101010101" pitchFamily="49" charset="-122"/>
              </a:rPr>
              <a:t>。</a:t>
            </a:r>
          </a:p>
          <a:p>
            <a:r>
              <a:rPr lang="zh-CN" altLang="en-US" sz="1400" b="1" dirty="0">
                <a:solidFill>
                  <a:schemeClr val="accent1"/>
                </a:solidFill>
                <a:latin typeface="楷体" panose="02010609060101010101" pitchFamily="49" charset="-122"/>
                <a:ea typeface="楷体" panose="02010609060101010101" pitchFamily="49" charset="-122"/>
              </a:rPr>
              <a:t>简要证明转移与第一维无关：</a:t>
            </a:r>
            <a:r>
              <a:rPr lang="en-US" altLang="zh-CN" sz="1400" b="1" dirty="0">
                <a:solidFill>
                  <a:schemeClr val="accent1"/>
                </a:solidFill>
                <a:latin typeface="楷体" panose="02010609060101010101" pitchFamily="49" charset="-122"/>
                <a:ea typeface="楷体" panose="02010609060101010101" pitchFamily="49" charset="-122"/>
              </a:rPr>
              <a:t>f[k][</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a:t>
            </a:r>
            <a:r>
              <a:rPr lang="zh-CN" altLang="en-US" sz="1400" b="1" dirty="0">
                <a:solidFill>
                  <a:schemeClr val="accent1"/>
                </a:solidFill>
                <a:latin typeface="楷体" panose="02010609060101010101" pitchFamily="49" charset="-122"/>
                <a:ea typeface="楷体" panose="02010609060101010101" pitchFamily="49" charset="-122"/>
              </a:rPr>
              <a:t>的转移仅仅与</a:t>
            </a:r>
            <a:r>
              <a:rPr lang="en-US" altLang="zh-CN" sz="1400" b="1" dirty="0">
                <a:solidFill>
                  <a:schemeClr val="accent1"/>
                </a:solidFill>
                <a:latin typeface="楷体" panose="02010609060101010101" pitchFamily="49" charset="-122"/>
                <a:ea typeface="楷体" panose="02010609060101010101" pitchFamily="49" charset="-122"/>
              </a:rPr>
              <a:t>k-1</a:t>
            </a:r>
            <a:r>
              <a:rPr lang="zh-CN" altLang="en-US" sz="1400" b="1" dirty="0">
                <a:solidFill>
                  <a:schemeClr val="accent1"/>
                </a:solidFill>
                <a:latin typeface="楷体" panose="02010609060101010101" pitchFamily="49" charset="-122"/>
                <a:ea typeface="楷体" panose="02010609060101010101" pitchFamily="49" charset="-122"/>
              </a:rPr>
              <a:t>有关，而在转移</a:t>
            </a:r>
            <a:r>
              <a:rPr lang="en-US" altLang="zh-CN" sz="1400" b="1" dirty="0">
                <a:solidFill>
                  <a:schemeClr val="accent1"/>
                </a:solidFill>
                <a:latin typeface="楷体" panose="02010609060101010101" pitchFamily="49" charset="-122"/>
                <a:ea typeface="楷体" panose="02010609060101010101" pitchFamily="49" charset="-122"/>
              </a:rPr>
              <a:t>f[k][</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a:t>
            </a:r>
            <a:r>
              <a:rPr lang="zh-CN" altLang="en-US" sz="1400" b="1" dirty="0">
                <a:solidFill>
                  <a:schemeClr val="accent1"/>
                </a:solidFill>
                <a:latin typeface="楷体" panose="02010609060101010101" pitchFamily="49" charset="-122"/>
                <a:ea typeface="楷体" panose="02010609060101010101" pitchFamily="49" charset="-122"/>
              </a:rPr>
              <a:t>之前</a:t>
            </a:r>
            <a:r>
              <a:rPr lang="en-US" altLang="zh-CN" sz="1400" b="1" dirty="0">
                <a:solidFill>
                  <a:schemeClr val="accent1"/>
                </a:solidFill>
                <a:latin typeface="楷体" panose="02010609060101010101" pitchFamily="49" charset="-122"/>
                <a:ea typeface="楷体" panose="02010609060101010101" pitchFamily="49" charset="-122"/>
              </a:rPr>
              <a:t>,f[k][</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a:t>
            </a:r>
            <a:r>
              <a:rPr lang="zh-CN" altLang="en-US" sz="1400" b="1" dirty="0">
                <a:solidFill>
                  <a:schemeClr val="accent1"/>
                </a:solidFill>
                <a:latin typeface="楷体" panose="02010609060101010101" pitchFamily="49" charset="-122"/>
                <a:ea typeface="楷体" panose="02010609060101010101" pitchFamily="49" charset="-122"/>
              </a:rPr>
              <a:t>存的值就是上一次</a:t>
            </a:r>
            <a:r>
              <a:rPr lang="en-US" altLang="zh-CN" sz="1400" b="1" dirty="0">
                <a:solidFill>
                  <a:schemeClr val="accent1"/>
                </a:solidFill>
                <a:latin typeface="楷体" panose="02010609060101010101" pitchFamily="49" charset="-122"/>
                <a:ea typeface="楷体" panose="02010609060101010101" pitchFamily="49" charset="-122"/>
              </a:rPr>
              <a:t>f[k-1][</a:t>
            </a:r>
            <a:r>
              <a:rPr lang="en-US" altLang="zh-CN" sz="1400" b="1" dirty="0" err="1">
                <a:solidFill>
                  <a:schemeClr val="accent1"/>
                </a:solidFill>
                <a:latin typeface="楷体" panose="02010609060101010101" pitchFamily="49" charset="-122"/>
                <a:ea typeface="楷体" panose="02010609060101010101" pitchFamily="49" charset="-122"/>
              </a:rPr>
              <a:t>i</a:t>
            </a:r>
            <a:r>
              <a:rPr lang="en-US" altLang="zh-CN" sz="1400" b="1" dirty="0">
                <a:solidFill>
                  <a:schemeClr val="accent1"/>
                </a:solidFill>
                <a:latin typeface="楷体" panose="02010609060101010101" pitchFamily="49" charset="-122"/>
                <a:ea typeface="楷体" panose="02010609060101010101" pitchFamily="49" charset="-122"/>
              </a:rPr>
              <a:t>][j]</a:t>
            </a:r>
            <a:r>
              <a:rPr lang="zh-CN" altLang="en-US" sz="1400" b="1" dirty="0">
                <a:solidFill>
                  <a:schemeClr val="accent1"/>
                </a:solidFill>
                <a:latin typeface="楷体" panose="02010609060101010101" pitchFamily="49" charset="-122"/>
                <a:ea typeface="楷体" panose="02010609060101010101" pitchFamily="49" charset="-122"/>
              </a:rPr>
              <a:t>的答案，所以运用滚动数组的方式，我们可以取消掉第一维来节省空间。</a:t>
            </a:r>
          </a:p>
        </p:txBody>
      </p:sp>
      <p:sp>
        <p:nvSpPr>
          <p:cNvPr id="5" name="文本框 4">
            <a:extLst>
              <a:ext uri="{FF2B5EF4-FFF2-40B4-BE49-F238E27FC236}">
                <a16:creationId xmlns:a16="http://schemas.microsoft.com/office/drawing/2014/main" id="{5DE0EEE4-3F13-E025-942F-B2CC775CAA78}"/>
              </a:ext>
            </a:extLst>
          </p:cNvPr>
          <p:cNvSpPr txBox="1"/>
          <p:nvPr/>
        </p:nvSpPr>
        <p:spPr>
          <a:xfrm>
            <a:off x="4427984" y="339502"/>
            <a:ext cx="4572000" cy="5093702"/>
          </a:xfrm>
          <a:prstGeom prst="rect">
            <a:avLst/>
          </a:prstGeom>
          <a:noFill/>
        </p:spPr>
        <p:txBody>
          <a:bodyPr wrap="square">
            <a:spAutoFit/>
          </a:bodyPr>
          <a:lstStyle/>
          <a:p>
            <a:r>
              <a:rPr lang="zh-CN" altLang="en-US" sz="1400" dirty="0">
                <a:solidFill>
                  <a:schemeClr val="accent1"/>
                </a:solidFill>
              </a:rPr>
              <a:t>代码实现：</a:t>
            </a:r>
            <a:endParaRPr lang="en-US" altLang="zh-CN" sz="1400" dirty="0">
              <a:solidFill>
                <a:schemeClr val="accent1"/>
              </a:solidFill>
            </a:endParaRPr>
          </a:p>
          <a:p>
            <a:endParaRPr lang="zh-CN" altLang="en-US" sz="1400" b="1" dirty="0">
              <a:solidFill>
                <a:schemeClr val="accent1"/>
              </a:solidFill>
            </a:endParaRPr>
          </a:p>
          <a:p>
            <a:r>
              <a:rPr lang="en-US" altLang="zh-CN" sz="900" b="1" dirty="0">
                <a:solidFill>
                  <a:schemeClr val="accent1"/>
                </a:solidFill>
              </a:rPr>
              <a:t>1.	 //MAXN</a:t>
            </a:r>
            <a:r>
              <a:rPr lang="zh-CN" altLang="en-US" sz="900" b="1" dirty="0">
                <a:solidFill>
                  <a:schemeClr val="accent1"/>
                </a:solidFill>
              </a:rPr>
              <a:t>为最大的点的数量</a:t>
            </a:r>
          </a:p>
          <a:p>
            <a:r>
              <a:rPr lang="en-US" altLang="zh-CN" sz="900" b="1" dirty="0">
                <a:solidFill>
                  <a:schemeClr val="accent1"/>
                </a:solidFill>
              </a:rPr>
              <a:t>2.	int f[MAXN][MAXN];//f[</a:t>
            </a:r>
            <a:r>
              <a:rPr lang="en-US" altLang="zh-CN" sz="900" b="1" dirty="0" err="1">
                <a:solidFill>
                  <a:schemeClr val="accent1"/>
                </a:solidFill>
              </a:rPr>
              <a:t>i</a:t>
            </a:r>
            <a:r>
              <a:rPr lang="en-US" altLang="zh-CN" sz="900" b="1" dirty="0">
                <a:solidFill>
                  <a:schemeClr val="accent1"/>
                </a:solidFill>
              </a:rPr>
              <a:t>][j]</a:t>
            </a:r>
            <a:r>
              <a:rPr lang="zh-CN" altLang="en-US" sz="900" b="1" dirty="0">
                <a:solidFill>
                  <a:schemeClr val="accent1"/>
                </a:solidFill>
              </a:rPr>
              <a:t>代表节点</a:t>
            </a:r>
            <a:r>
              <a:rPr lang="en-US" altLang="zh-CN" sz="900" b="1" dirty="0" err="1">
                <a:solidFill>
                  <a:schemeClr val="accent1"/>
                </a:solidFill>
              </a:rPr>
              <a:t>i</a:t>
            </a:r>
            <a:r>
              <a:rPr lang="zh-CN" altLang="en-US" sz="900" b="1" dirty="0">
                <a:solidFill>
                  <a:schemeClr val="accent1"/>
                </a:solidFill>
              </a:rPr>
              <a:t>到节点</a:t>
            </a:r>
            <a:r>
              <a:rPr lang="en-US" altLang="zh-CN" sz="900" b="1" dirty="0">
                <a:solidFill>
                  <a:schemeClr val="accent1"/>
                </a:solidFill>
              </a:rPr>
              <a:t>j</a:t>
            </a:r>
            <a:r>
              <a:rPr lang="zh-CN" altLang="en-US" sz="900" b="1" dirty="0">
                <a:solidFill>
                  <a:schemeClr val="accent1"/>
                </a:solidFill>
              </a:rPr>
              <a:t>的最短路</a:t>
            </a:r>
          </a:p>
          <a:p>
            <a:r>
              <a:rPr lang="en-US" altLang="zh-CN" sz="900" b="1" dirty="0">
                <a:solidFill>
                  <a:schemeClr val="accent1"/>
                </a:solidFill>
              </a:rPr>
              <a:t>3.	int main()</a:t>
            </a:r>
          </a:p>
          <a:p>
            <a:r>
              <a:rPr lang="en-US" altLang="zh-CN" sz="900" b="1" dirty="0">
                <a:solidFill>
                  <a:schemeClr val="accent1"/>
                </a:solidFill>
              </a:rPr>
              <a:t>4.	{</a:t>
            </a:r>
          </a:p>
          <a:p>
            <a:r>
              <a:rPr lang="en-US" altLang="zh-CN" sz="900" b="1" dirty="0">
                <a:solidFill>
                  <a:schemeClr val="accent1"/>
                </a:solidFill>
              </a:rPr>
              <a:t>5.	    int </a:t>
            </a:r>
            <a:r>
              <a:rPr lang="en-US" altLang="zh-CN" sz="900" b="1" dirty="0" err="1">
                <a:solidFill>
                  <a:schemeClr val="accent1"/>
                </a:solidFill>
              </a:rPr>
              <a:t>n,m</a:t>
            </a:r>
            <a:r>
              <a:rPr lang="en-US" altLang="zh-CN" sz="900" b="1" dirty="0">
                <a:solidFill>
                  <a:schemeClr val="accent1"/>
                </a:solidFill>
              </a:rPr>
              <a:t>;//n</a:t>
            </a:r>
            <a:r>
              <a:rPr lang="zh-CN" altLang="en-US" sz="900" b="1" dirty="0">
                <a:solidFill>
                  <a:schemeClr val="accent1"/>
                </a:solidFill>
              </a:rPr>
              <a:t>为图中点的数量，</a:t>
            </a:r>
            <a:r>
              <a:rPr lang="en-US" altLang="zh-CN" sz="900" b="1" dirty="0">
                <a:solidFill>
                  <a:schemeClr val="accent1"/>
                </a:solidFill>
              </a:rPr>
              <a:t>m</a:t>
            </a:r>
            <a:r>
              <a:rPr lang="zh-CN" altLang="en-US" sz="900" b="1" dirty="0">
                <a:solidFill>
                  <a:schemeClr val="accent1"/>
                </a:solidFill>
              </a:rPr>
              <a:t>为图中边的数量</a:t>
            </a:r>
          </a:p>
          <a:p>
            <a:r>
              <a:rPr lang="en-US" altLang="zh-CN" sz="900" b="1" dirty="0">
                <a:solidFill>
                  <a:schemeClr val="accent1"/>
                </a:solidFill>
              </a:rPr>
              <a:t>6.	    </a:t>
            </a:r>
            <a:r>
              <a:rPr lang="en-US" altLang="zh-CN" sz="900" b="1" dirty="0" err="1">
                <a:solidFill>
                  <a:schemeClr val="accent1"/>
                </a:solidFill>
              </a:rPr>
              <a:t>scanf</a:t>
            </a:r>
            <a:r>
              <a:rPr lang="en-US" altLang="zh-CN" sz="900" b="1" dirty="0">
                <a:solidFill>
                  <a:schemeClr val="accent1"/>
                </a:solidFill>
              </a:rPr>
              <a:t>("%</a:t>
            </a:r>
            <a:r>
              <a:rPr lang="en-US" altLang="zh-CN" sz="900" b="1" dirty="0" err="1">
                <a:solidFill>
                  <a:schemeClr val="accent1"/>
                </a:solidFill>
              </a:rPr>
              <a:t>d%d</a:t>
            </a:r>
            <a:r>
              <a:rPr lang="en-US" altLang="zh-CN" sz="900" b="1" dirty="0">
                <a:solidFill>
                  <a:schemeClr val="accent1"/>
                </a:solidFill>
              </a:rPr>
              <a:t>",&amp;</a:t>
            </a:r>
            <a:r>
              <a:rPr lang="en-US" altLang="zh-CN" sz="900" b="1" dirty="0" err="1">
                <a:solidFill>
                  <a:schemeClr val="accent1"/>
                </a:solidFill>
              </a:rPr>
              <a:t>n,&amp;m</a:t>
            </a:r>
            <a:r>
              <a:rPr lang="en-US" altLang="zh-CN" sz="900" b="1" dirty="0">
                <a:solidFill>
                  <a:schemeClr val="accent1"/>
                </a:solidFill>
              </a:rPr>
              <a:t>);</a:t>
            </a:r>
          </a:p>
          <a:p>
            <a:r>
              <a:rPr lang="en-US" altLang="zh-CN" sz="900" b="1" dirty="0">
                <a:solidFill>
                  <a:schemeClr val="accent1"/>
                </a:solidFill>
              </a:rPr>
              <a:t>7.	    for(int </a:t>
            </a:r>
            <a:r>
              <a:rPr lang="en-US" altLang="zh-CN" sz="900" b="1" dirty="0" err="1">
                <a:solidFill>
                  <a:schemeClr val="accent1"/>
                </a:solidFill>
              </a:rPr>
              <a:t>i</a:t>
            </a:r>
            <a:r>
              <a:rPr lang="en-US" altLang="zh-CN" sz="900" b="1" dirty="0">
                <a:solidFill>
                  <a:schemeClr val="accent1"/>
                </a:solidFill>
              </a:rPr>
              <a:t>=1;i&lt;=</a:t>
            </a:r>
            <a:r>
              <a:rPr lang="en-US" altLang="zh-CN" sz="900" b="1" dirty="0" err="1">
                <a:solidFill>
                  <a:schemeClr val="accent1"/>
                </a:solidFill>
              </a:rPr>
              <a:t>n;i</a:t>
            </a:r>
            <a:r>
              <a:rPr lang="en-US" altLang="zh-CN" sz="900" b="1" dirty="0">
                <a:solidFill>
                  <a:schemeClr val="accent1"/>
                </a:solidFill>
              </a:rPr>
              <a:t>++)</a:t>
            </a:r>
          </a:p>
          <a:p>
            <a:r>
              <a:rPr lang="en-US" altLang="zh-CN" sz="900" b="1" dirty="0">
                <a:solidFill>
                  <a:schemeClr val="accent1"/>
                </a:solidFill>
              </a:rPr>
              <a:t>8.	        for(int j=1;j&lt;=</a:t>
            </a:r>
            <a:r>
              <a:rPr lang="en-US" altLang="zh-CN" sz="900" b="1" dirty="0" err="1">
                <a:solidFill>
                  <a:schemeClr val="accent1"/>
                </a:solidFill>
              </a:rPr>
              <a:t>n;j</a:t>
            </a:r>
            <a:r>
              <a:rPr lang="en-US" altLang="zh-CN" sz="900" b="1" dirty="0">
                <a:solidFill>
                  <a:schemeClr val="accent1"/>
                </a:solidFill>
              </a:rPr>
              <a:t>++)</a:t>
            </a:r>
          </a:p>
          <a:p>
            <a:r>
              <a:rPr lang="en-US" altLang="zh-CN" sz="900" b="1" dirty="0">
                <a:solidFill>
                  <a:schemeClr val="accent1"/>
                </a:solidFill>
              </a:rPr>
              <a:t>9.	            f[</a:t>
            </a:r>
            <a:r>
              <a:rPr lang="en-US" altLang="zh-CN" sz="900" b="1" dirty="0" err="1">
                <a:solidFill>
                  <a:schemeClr val="accent1"/>
                </a:solidFill>
              </a:rPr>
              <a:t>i</a:t>
            </a:r>
            <a:r>
              <a:rPr lang="en-US" altLang="zh-CN" sz="900" b="1" dirty="0">
                <a:solidFill>
                  <a:schemeClr val="accent1"/>
                </a:solidFill>
              </a:rPr>
              <a:t>][j]=1e9;//</a:t>
            </a:r>
            <a:r>
              <a:rPr lang="zh-CN" altLang="en-US" sz="900" b="1" dirty="0">
                <a:solidFill>
                  <a:schemeClr val="accent1"/>
                </a:solidFill>
              </a:rPr>
              <a:t>初始每个节点对之间都是不可达，设为最大值</a:t>
            </a:r>
          </a:p>
          <a:p>
            <a:r>
              <a:rPr lang="en-US" altLang="zh-CN" sz="900" b="1" dirty="0">
                <a:solidFill>
                  <a:schemeClr val="accent1"/>
                </a:solidFill>
              </a:rPr>
              <a:t>10.	    for(int </a:t>
            </a:r>
            <a:r>
              <a:rPr lang="en-US" altLang="zh-CN" sz="900" b="1" dirty="0" err="1">
                <a:solidFill>
                  <a:schemeClr val="accent1"/>
                </a:solidFill>
              </a:rPr>
              <a:t>i</a:t>
            </a:r>
            <a:r>
              <a:rPr lang="en-US" altLang="zh-CN" sz="900" b="1" dirty="0">
                <a:solidFill>
                  <a:schemeClr val="accent1"/>
                </a:solidFill>
              </a:rPr>
              <a:t>=1;i&lt;=</a:t>
            </a:r>
            <a:r>
              <a:rPr lang="en-US" altLang="zh-CN" sz="900" b="1" dirty="0" err="1">
                <a:solidFill>
                  <a:schemeClr val="accent1"/>
                </a:solidFill>
              </a:rPr>
              <a:t>n;i</a:t>
            </a:r>
            <a:r>
              <a:rPr lang="en-US" altLang="zh-CN" sz="900" b="1" dirty="0">
                <a:solidFill>
                  <a:schemeClr val="accent1"/>
                </a:solidFill>
              </a:rPr>
              <a:t>++)f[</a:t>
            </a:r>
            <a:r>
              <a:rPr lang="en-US" altLang="zh-CN" sz="900" b="1" dirty="0" err="1">
                <a:solidFill>
                  <a:schemeClr val="accent1"/>
                </a:solidFill>
              </a:rPr>
              <a:t>i</a:t>
            </a:r>
            <a:r>
              <a:rPr lang="en-US" altLang="zh-CN" sz="900" b="1" dirty="0">
                <a:solidFill>
                  <a:schemeClr val="accent1"/>
                </a:solidFill>
              </a:rPr>
              <a:t>][</a:t>
            </a:r>
            <a:r>
              <a:rPr lang="en-US" altLang="zh-CN" sz="900" b="1" dirty="0" err="1">
                <a:solidFill>
                  <a:schemeClr val="accent1"/>
                </a:solidFill>
              </a:rPr>
              <a:t>i</a:t>
            </a:r>
            <a:r>
              <a:rPr lang="en-US" altLang="zh-CN" sz="900" b="1" dirty="0">
                <a:solidFill>
                  <a:schemeClr val="accent1"/>
                </a:solidFill>
              </a:rPr>
              <a:t>]=0;//</a:t>
            </a:r>
            <a:r>
              <a:rPr lang="zh-CN" altLang="en-US" sz="900" b="1" dirty="0">
                <a:solidFill>
                  <a:schemeClr val="accent1"/>
                </a:solidFill>
              </a:rPr>
              <a:t>自己到自己最短路为</a:t>
            </a:r>
            <a:r>
              <a:rPr lang="en-US" altLang="zh-CN" sz="900" b="1" dirty="0">
                <a:solidFill>
                  <a:schemeClr val="accent1"/>
                </a:solidFill>
              </a:rPr>
              <a:t>0</a:t>
            </a:r>
          </a:p>
          <a:p>
            <a:r>
              <a:rPr lang="en-US" altLang="zh-CN" sz="900" b="1" dirty="0">
                <a:solidFill>
                  <a:schemeClr val="accent1"/>
                </a:solidFill>
              </a:rPr>
              <a:t>11.	    for(int </a:t>
            </a:r>
            <a:r>
              <a:rPr lang="en-US" altLang="zh-CN" sz="900" b="1" dirty="0" err="1">
                <a:solidFill>
                  <a:schemeClr val="accent1"/>
                </a:solidFill>
              </a:rPr>
              <a:t>i</a:t>
            </a:r>
            <a:r>
              <a:rPr lang="en-US" altLang="zh-CN" sz="900" b="1" dirty="0">
                <a:solidFill>
                  <a:schemeClr val="accent1"/>
                </a:solidFill>
              </a:rPr>
              <a:t>=0;i&lt;</a:t>
            </a:r>
            <a:r>
              <a:rPr lang="en-US" altLang="zh-CN" sz="900" b="1" dirty="0" err="1">
                <a:solidFill>
                  <a:schemeClr val="accent1"/>
                </a:solidFill>
              </a:rPr>
              <a:t>m;i</a:t>
            </a:r>
            <a:r>
              <a:rPr lang="en-US" altLang="zh-CN" sz="900" b="1" dirty="0">
                <a:solidFill>
                  <a:schemeClr val="accent1"/>
                </a:solidFill>
              </a:rPr>
              <a:t>++){</a:t>
            </a:r>
          </a:p>
          <a:p>
            <a:r>
              <a:rPr lang="en-US" altLang="zh-CN" sz="900" b="1" dirty="0">
                <a:solidFill>
                  <a:schemeClr val="accent1"/>
                </a:solidFill>
              </a:rPr>
              <a:t>12.	        int </a:t>
            </a:r>
            <a:r>
              <a:rPr lang="en-US" altLang="zh-CN" sz="900" b="1" dirty="0" err="1">
                <a:solidFill>
                  <a:schemeClr val="accent1"/>
                </a:solidFill>
              </a:rPr>
              <a:t>x,y,w</a:t>
            </a:r>
            <a:r>
              <a:rPr lang="en-US" altLang="zh-CN" sz="900" b="1" dirty="0">
                <a:solidFill>
                  <a:schemeClr val="accent1"/>
                </a:solidFill>
              </a:rPr>
              <a:t>;//</a:t>
            </a:r>
            <a:r>
              <a:rPr lang="zh-CN" altLang="en-US" sz="900" b="1" dirty="0">
                <a:solidFill>
                  <a:schemeClr val="accent1"/>
                </a:solidFill>
              </a:rPr>
              <a:t>分别是起点，终点和边权</a:t>
            </a:r>
          </a:p>
          <a:p>
            <a:r>
              <a:rPr lang="en-US" altLang="zh-CN" sz="900" b="1" dirty="0">
                <a:solidFill>
                  <a:schemeClr val="accent1"/>
                </a:solidFill>
              </a:rPr>
              <a:t>13.	        </a:t>
            </a:r>
            <a:r>
              <a:rPr lang="en-US" altLang="zh-CN" sz="900" b="1" dirty="0" err="1">
                <a:solidFill>
                  <a:schemeClr val="accent1"/>
                </a:solidFill>
              </a:rPr>
              <a:t>scanf</a:t>
            </a:r>
            <a:r>
              <a:rPr lang="en-US" altLang="zh-CN" sz="900" b="1" dirty="0">
                <a:solidFill>
                  <a:schemeClr val="accent1"/>
                </a:solidFill>
              </a:rPr>
              <a:t>("%</a:t>
            </a:r>
            <a:r>
              <a:rPr lang="en-US" altLang="zh-CN" sz="900" b="1" dirty="0" err="1">
                <a:solidFill>
                  <a:schemeClr val="accent1"/>
                </a:solidFill>
              </a:rPr>
              <a:t>d%d%d</a:t>
            </a:r>
            <a:r>
              <a:rPr lang="en-US" altLang="zh-CN" sz="900" b="1" dirty="0">
                <a:solidFill>
                  <a:schemeClr val="accent1"/>
                </a:solidFill>
              </a:rPr>
              <a:t>",&amp;</a:t>
            </a:r>
            <a:r>
              <a:rPr lang="en-US" altLang="zh-CN" sz="900" b="1" dirty="0" err="1">
                <a:solidFill>
                  <a:schemeClr val="accent1"/>
                </a:solidFill>
              </a:rPr>
              <a:t>x,&amp;y,&amp;w</a:t>
            </a:r>
            <a:r>
              <a:rPr lang="en-US" altLang="zh-CN" sz="900" b="1" dirty="0">
                <a:solidFill>
                  <a:schemeClr val="accent1"/>
                </a:solidFill>
              </a:rPr>
              <a:t>);</a:t>
            </a:r>
          </a:p>
          <a:p>
            <a:r>
              <a:rPr lang="en-US" altLang="zh-CN" sz="900" b="1" dirty="0">
                <a:solidFill>
                  <a:schemeClr val="accent1"/>
                </a:solidFill>
              </a:rPr>
              <a:t>14.	        f[x][y]=w;</a:t>
            </a:r>
          </a:p>
          <a:p>
            <a:r>
              <a:rPr lang="en-US" altLang="zh-CN" sz="900" b="1" dirty="0">
                <a:solidFill>
                  <a:schemeClr val="accent1"/>
                </a:solidFill>
              </a:rPr>
              <a:t>15.	        f[y][x]=w;//</a:t>
            </a:r>
            <a:r>
              <a:rPr lang="zh-CN" altLang="en-US" sz="900" b="1" dirty="0">
                <a:solidFill>
                  <a:schemeClr val="accent1"/>
                </a:solidFill>
              </a:rPr>
              <a:t>如果图为无向图</a:t>
            </a:r>
          </a:p>
          <a:p>
            <a:r>
              <a:rPr lang="en-US" altLang="zh-CN" sz="900" b="1" dirty="0">
                <a:solidFill>
                  <a:schemeClr val="accent1"/>
                </a:solidFill>
              </a:rPr>
              <a:t>16.	    }</a:t>
            </a:r>
          </a:p>
          <a:p>
            <a:r>
              <a:rPr lang="en-US" altLang="zh-CN" sz="900" b="1" dirty="0">
                <a:solidFill>
                  <a:schemeClr val="accent1"/>
                </a:solidFill>
              </a:rPr>
              <a:t>17.	    for(int k=1;k&lt;=</a:t>
            </a:r>
            <a:r>
              <a:rPr lang="en-US" altLang="zh-CN" sz="900" b="1" dirty="0" err="1">
                <a:solidFill>
                  <a:schemeClr val="accent1"/>
                </a:solidFill>
              </a:rPr>
              <a:t>n;k</a:t>
            </a:r>
            <a:r>
              <a:rPr lang="en-US" altLang="zh-CN" sz="900" b="1" dirty="0">
                <a:solidFill>
                  <a:schemeClr val="accent1"/>
                </a:solidFill>
              </a:rPr>
              <a:t>++)//</a:t>
            </a:r>
            <a:r>
              <a:rPr lang="zh-CN" altLang="en-US" sz="900" b="1" dirty="0">
                <a:solidFill>
                  <a:schemeClr val="accent1"/>
                </a:solidFill>
              </a:rPr>
              <a:t>枚举转移节点</a:t>
            </a:r>
          </a:p>
          <a:p>
            <a:r>
              <a:rPr lang="en-US" altLang="zh-CN" sz="900" b="1" dirty="0">
                <a:solidFill>
                  <a:schemeClr val="accent1"/>
                </a:solidFill>
              </a:rPr>
              <a:t>18.	        for(int </a:t>
            </a:r>
            <a:r>
              <a:rPr lang="en-US" altLang="zh-CN" sz="900" b="1" dirty="0" err="1">
                <a:solidFill>
                  <a:schemeClr val="accent1"/>
                </a:solidFill>
              </a:rPr>
              <a:t>i</a:t>
            </a:r>
            <a:r>
              <a:rPr lang="en-US" altLang="zh-CN" sz="900" b="1" dirty="0">
                <a:solidFill>
                  <a:schemeClr val="accent1"/>
                </a:solidFill>
              </a:rPr>
              <a:t>=1;i&lt;=</a:t>
            </a:r>
            <a:r>
              <a:rPr lang="en-US" altLang="zh-CN" sz="900" b="1" dirty="0" err="1">
                <a:solidFill>
                  <a:schemeClr val="accent1"/>
                </a:solidFill>
              </a:rPr>
              <a:t>n;i</a:t>
            </a:r>
            <a:r>
              <a:rPr lang="en-US" altLang="zh-CN" sz="900" b="1" dirty="0">
                <a:solidFill>
                  <a:schemeClr val="accent1"/>
                </a:solidFill>
              </a:rPr>
              <a:t>++)</a:t>
            </a:r>
          </a:p>
          <a:p>
            <a:r>
              <a:rPr lang="en-US" altLang="zh-CN" sz="900" b="1" dirty="0">
                <a:solidFill>
                  <a:schemeClr val="accent1"/>
                </a:solidFill>
              </a:rPr>
              <a:t>19.	            for(int j=1;j&lt;=</a:t>
            </a:r>
            <a:r>
              <a:rPr lang="en-US" altLang="zh-CN" sz="900" b="1" dirty="0" err="1">
                <a:solidFill>
                  <a:schemeClr val="accent1"/>
                </a:solidFill>
              </a:rPr>
              <a:t>n;j</a:t>
            </a:r>
            <a:r>
              <a:rPr lang="en-US" altLang="zh-CN" sz="900" b="1" dirty="0">
                <a:solidFill>
                  <a:schemeClr val="accent1"/>
                </a:solidFill>
              </a:rPr>
              <a:t>++){</a:t>
            </a:r>
          </a:p>
          <a:p>
            <a:r>
              <a:rPr lang="en-US" altLang="zh-CN" sz="900" b="1" dirty="0">
                <a:solidFill>
                  <a:schemeClr val="accent1"/>
                </a:solidFill>
              </a:rPr>
              <a:t>20.	                f[</a:t>
            </a:r>
            <a:r>
              <a:rPr lang="en-US" altLang="zh-CN" sz="900" b="1" dirty="0" err="1">
                <a:solidFill>
                  <a:schemeClr val="accent1"/>
                </a:solidFill>
              </a:rPr>
              <a:t>i</a:t>
            </a:r>
            <a:r>
              <a:rPr lang="en-US" altLang="zh-CN" sz="900" b="1" dirty="0">
                <a:solidFill>
                  <a:schemeClr val="accent1"/>
                </a:solidFill>
              </a:rPr>
              <a:t>][j]=min(f[</a:t>
            </a:r>
            <a:r>
              <a:rPr lang="en-US" altLang="zh-CN" sz="900" b="1" dirty="0" err="1">
                <a:solidFill>
                  <a:schemeClr val="accent1"/>
                </a:solidFill>
              </a:rPr>
              <a:t>i</a:t>
            </a:r>
            <a:r>
              <a:rPr lang="en-US" altLang="zh-CN" sz="900" b="1" dirty="0">
                <a:solidFill>
                  <a:schemeClr val="accent1"/>
                </a:solidFill>
              </a:rPr>
              <a:t>][j],f[</a:t>
            </a:r>
            <a:r>
              <a:rPr lang="en-US" altLang="zh-CN" sz="900" b="1" dirty="0" err="1">
                <a:solidFill>
                  <a:schemeClr val="accent1"/>
                </a:solidFill>
              </a:rPr>
              <a:t>i</a:t>
            </a:r>
            <a:r>
              <a:rPr lang="en-US" altLang="zh-CN" sz="900" b="1" dirty="0">
                <a:solidFill>
                  <a:schemeClr val="accent1"/>
                </a:solidFill>
              </a:rPr>
              <a:t>][k]+f[k][j]);</a:t>
            </a:r>
          </a:p>
          <a:p>
            <a:r>
              <a:rPr lang="en-US" altLang="zh-CN" sz="900" b="1" dirty="0">
                <a:solidFill>
                  <a:schemeClr val="accent1"/>
                </a:solidFill>
              </a:rPr>
              <a:t>21.	                //</a:t>
            </a:r>
            <a:r>
              <a:rPr lang="zh-CN" altLang="en-US" sz="900" b="1" dirty="0">
                <a:solidFill>
                  <a:schemeClr val="accent1"/>
                </a:solidFill>
              </a:rPr>
              <a:t>枚举</a:t>
            </a:r>
            <a:r>
              <a:rPr lang="en-US" altLang="zh-CN" sz="900" b="1" dirty="0">
                <a:solidFill>
                  <a:schemeClr val="accent1"/>
                </a:solidFill>
              </a:rPr>
              <a:t>k</a:t>
            </a:r>
            <a:r>
              <a:rPr lang="zh-CN" altLang="en-US" sz="900" b="1" dirty="0">
                <a:solidFill>
                  <a:schemeClr val="accent1"/>
                </a:solidFill>
              </a:rPr>
              <a:t>作为</a:t>
            </a:r>
            <a:r>
              <a:rPr lang="en-US" altLang="zh-CN" sz="900" b="1" dirty="0" err="1">
                <a:solidFill>
                  <a:schemeClr val="accent1"/>
                </a:solidFill>
              </a:rPr>
              <a:t>i</a:t>
            </a:r>
            <a:r>
              <a:rPr lang="en-US" altLang="zh-CN" sz="900" b="1" dirty="0">
                <a:solidFill>
                  <a:schemeClr val="accent1"/>
                </a:solidFill>
              </a:rPr>
              <a:t>-&gt;j</a:t>
            </a:r>
            <a:r>
              <a:rPr lang="zh-CN" altLang="en-US" sz="900" b="1" dirty="0">
                <a:solidFill>
                  <a:schemeClr val="accent1"/>
                </a:solidFill>
              </a:rPr>
              <a:t>的转移节点计算</a:t>
            </a:r>
          </a:p>
          <a:p>
            <a:r>
              <a:rPr lang="en-US" altLang="zh-CN" sz="900" b="1" dirty="0">
                <a:solidFill>
                  <a:schemeClr val="accent1"/>
                </a:solidFill>
              </a:rPr>
              <a:t>22.	            }</a:t>
            </a:r>
          </a:p>
          <a:p>
            <a:r>
              <a:rPr lang="en-US" altLang="zh-CN" sz="900" b="1" dirty="0">
                <a:solidFill>
                  <a:schemeClr val="accent1"/>
                </a:solidFill>
              </a:rPr>
              <a:t>23.	    for(int </a:t>
            </a:r>
            <a:r>
              <a:rPr lang="en-US" altLang="zh-CN" sz="900" b="1" dirty="0" err="1">
                <a:solidFill>
                  <a:schemeClr val="accent1"/>
                </a:solidFill>
              </a:rPr>
              <a:t>i</a:t>
            </a:r>
            <a:r>
              <a:rPr lang="en-US" altLang="zh-CN" sz="900" b="1" dirty="0">
                <a:solidFill>
                  <a:schemeClr val="accent1"/>
                </a:solidFill>
              </a:rPr>
              <a:t>=1;i&lt;=</a:t>
            </a:r>
            <a:r>
              <a:rPr lang="en-US" altLang="zh-CN" sz="900" b="1" dirty="0" err="1">
                <a:solidFill>
                  <a:schemeClr val="accent1"/>
                </a:solidFill>
              </a:rPr>
              <a:t>n;i</a:t>
            </a:r>
            <a:r>
              <a:rPr lang="en-US" altLang="zh-CN" sz="900" b="1" dirty="0">
                <a:solidFill>
                  <a:schemeClr val="accent1"/>
                </a:solidFill>
              </a:rPr>
              <a:t>++){</a:t>
            </a:r>
          </a:p>
          <a:p>
            <a:r>
              <a:rPr lang="en-US" altLang="zh-CN" sz="900" b="1" dirty="0">
                <a:solidFill>
                  <a:schemeClr val="accent1"/>
                </a:solidFill>
              </a:rPr>
              <a:t>24.	        for(int j=1;j&lt;=</a:t>
            </a:r>
            <a:r>
              <a:rPr lang="en-US" altLang="zh-CN" sz="900" b="1" dirty="0" err="1">
                <a:solidFill>
                  <a:schemeClr val="accent1"/>
                </a:solidFill>
              </a:rPr>
              <a:t>n;j</a:t>
            </a:r>
            <a:r>
              <a:rPr lang="en-US" altLang="zh-CN" sz="900" b="1" dirty="0">
                <a:solidFill>
                  <a:schemeClr val="accent1"/>
                </a:solidFill>
              </a:rPr>
              <a:t>++){</a:t>
            </a:r>
          </a:p>
          <a:p>
            <a:r>
              <a:rPr lang="en-US" altLang="zh-CN" sz="900" b="1" dirty="0">
                <a:solidFill>
                  <a:schemeClr val="accent1"/>
                </a:solidFill>
              </a:rPr>
              <a:t>25.	            </a:t>
            </a:r>
            <a:r>
              <a:rPr lang="en-US" altLang="zh-CN" sz="900" b="1" dirty="0" err="1">
                <a:solidFill>
                  <a:schemeClr val="accent1"/>
                </a:solidFill>
              </a:rPr>
              <a:t>printf</a:t>
            </a:r>
            <a:r>
              <a:rPr lang="en-US" altLang="zh-CN" sz="900" b="1" dirty="0">
                <a:solidFill>
                  <a:schemeClr val="accent1"/>
                </a:solidFill>
              </a:rPr>
              <a:t>("%d ",f[</a:t>
            </a:r>
            <a:r>
              <a:rPr lang="en-US" altLang="zh-CN" sz="900" b="1" dirty="0" err="1">
                <a:solidFill>
                  <a:schemeClr val="accent1"/>
                </a:solidFill>
              </a:rPr>
              <a:t>i</a:t>
            </a:r>
            <a:r>
              <a:rPr lang="en-US" altLang="zh-CN" sz="900" b="1" dirty="0">
                <a:solidFill>
                  <a:schemeClr val="accent1"/>
                </a:solidFill>
              </a:rPr>
              <a:t>][j]);</a:t>
            </a:r>
          </a:p>
          <a:p>
            <a:r>
              <a:rPr lang="en-US" altLang="zh-CN" sz="900" b="1" dirty="0">
                <a:solidFill>
                  <a:schemeClr val="accent1"/>
                </a:solidFill>
              </a:rPr>
              <a:t>26.	            //</a:t>
            </a:r>
            <a:r>
              <a:rPr lang="zh-CN" altLang="en-US" sz="900" b="1" dirty="0">
                <a:solidFill>
                  <a:schemeClr val="accent1"/>
                </a:solidFill>
              </a:rPr>
              <a:t>输出</a:t>
            </a:r>
            <a:r>
              <a:rPr lang="en-US" altLang="zh-CN" sz="900" b="1" dirty="0" err="1">
                <a:solidFill>
                  <a:schemeClr val="accent1"/>
                </a:solidFill>
              </a:rPr>
              <a:t>i</a:t>
            </a:r>
            <a:r>
              <a:rPr lang="zh-CN" altLang="en-US" sz="900" b="1" dirty="0">
                <a:solidFill>
                  <a:schemeClr val="accent1"/>
                </a:solidFill>
              </a:rPr>
              <a:t>到</a:t>
            </a:r>
            <a:r>
              <a:rPr lang="en-US" altLang="zh-CN" sz="900" b="1" dirty="0">
                <a:solidFill>
                  <a:schemeClr val="accent1"/>
                </a:solidFill>
              </a:rPr>
              <a:t>j</a:t>
            </a:r>
            <a:r>
              <a:rPr lang="zh-CN" altLang="en-US" sz="900" b="1" dirty="0">
                <a:solidFill>
                  <a:schemeClr val="accent1"/>
                </a:solidFill>
              </a:rPr>
              <a:t>的最短路</a:t>
            </a:r>
          </a:p>
          <a:p>
            <a:r>
              <a:rPr lang="en-US" altLang="zh-CN" sz="900" b="1" dirty="0">
                <a:solidFill>
                  <a:schemeClr val="accent1"/>
                </a:solidFill>
              </a:rPr>
              <a:t>27.	        }</a:t>
            </a:r>
          </a:p>
          <a:p>
            <a:r>
              <a:rPr lang="en-US" altLang="zh-CN" sz="900" b="1" dirty="0">
                <a:solidFill>
                  <a:schemeClr val="accent1"/>
                </a:solidFill>
              </a:rPr>
              <a:t>28.	        puts("");</a:t>
            </a:r>
          </a:p>
          <a:p>
            <a:r>
              <a:rPr lang="en-US" altLang="zh-CN" sz="900" b="1" dirty="0">
                <a:solidFill>
                  <a:schemeClr val="accent1"/>
                </a:solidFill>
              </a:rPr>
              <a:t>29.	    }</a:t>
            </a:r>
          </a:p>
          <a:p>
            <a:r>
              <a:rPr lang="en-US" altLang="zh-CN" sz="900" b="1" dirty="0">
                <a:solidFill>
                  <a:schemeClr val="accent1"/>
                </a:solidFill>
              </a:rPr>
              <a:t>30.	    return 0;</a:t>
            </a:r>
          </a:p>
          <a:p>
            <a:r>
              <a:rPr lang="en-US" altLang="zh-CN" sz="900" b="1" dirty="0">
                <a:solidFill>
                  <a:schemeClr val="accent1"/>
                </a:solidFill>
              </a:rPr>
              <a:t>31.	}</a:t>
            </a:r>
          </a:p>
          <a:p>
            <a:endParaRPr lang="en-US" altLang="zh-CN" dirty="0"/>
          </a:p>
        </p:txBody>
      </p:sp>
    </p:spTree>
    <p:extLst>
      <p:ext uri="{BB962C8B-B14F-4D97-AF65-F5344CB8AC3E}">
        <p14:creationId xmlns:p14="http://schemas.microsoft.com/office/powerpoint/2010/main" val="127212147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a:extLst>
              <a:ext uri="{FF2B5EF4-FFF2-40B4-BE49-F238E27FC236}">
                <a16:creationId xmlns:a16="http://schemas.microsoft.com/office/drawing/2014/main" id="{D8654AC1-EFA4-A7A2-914D-BF1B5F4B7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212" y="12919"/>
            <a:ext cx="9144000" cy="5141439"/>
          </a:xfrm>
          <a:prstGeom prst="rect">
            <a:avLst/>
          </a:prstGeom>
        </p:spPr>
      </p:pic>
      <p:grpSp>
        <p:nvGrpSpPr>
          <p:cNvPr id="2" name="Group 3"/>
          <p:cNvGrpSpPr/>
          <p:nvPr/>
        </p:nvGrpSpPr>
        <p:grpSpPr>
          <a:xfrm>
            <a:off x="1425646" y="1094151"/>
            <a:ext cx="2405749" cy="3451341"/>
            <a:chOff x="1898831" y="1458758"/>
            <a:chExt cx="3616060" cy="5187394"/>
          </a:xfrm>
        </p:grpSpPr>
        <p:grpSp>
          <p:nvGrpSpPr>
            <p:cNvPr id="3"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10" name="Pentagon 9"/>
            <p:cNvSpPr/>
            <p:nvPr/>
          </p:nvSpPr>
          <p:spPr>
            <a:xfrm>
              <a:off x="1912729" y="1731486"/>
              <a:ext cx="3510756" cy="607218"/>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12" name="Pentagon 11"/>
            <p:cNvSpPr/>
            <p:nvPr/>
          </p:nvSpPr>
          <p:spPr>
            <a:xfrm>
              <a:off x="2004135" y="4713855"/>
              <a:ext cx="3510756" cy="607218"/>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34" name="Rectangle 33"/>
            <p:cNvSpPr/>
            <p:nvPr/>
          </p:nvSpPr>
          <p:spPr>
            <a:xfrm>
              <a:off x="2679703" y="2509740"/>
              <a:ext cx="2330568" cy="397828"/>
            </a:xfrm>
            <a:prstGeom prst="rect">
              <a:avLst/>
            </a:prstGeom>
          </p:spPr>
          <p:txBody>
            <a:bodyPr wrap="square">
              <a:spAutoFit/>
            </a:bodyPr>
            <a:lstStyle/>
            <a:p>
              <a:pPr marL="0" marR="0" lvl="0" indent="0" algn="ctr" defTabSz="914282" rtl="0" eaLnBrk="1" fontAlgn="auto" latinLnBrk="0" hangingPunct="1">
                <a:lnSpc>
                  <a:spcPct val="12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Calibri"/>
                  <a:ea typeface="+mn-ea"/>
                  <a:cs typeface="+mn-cs"/>
                  <a:sym typeface="+mn-lt"/>
                </a:rPr>
                <a:t> </a:t>
              </a:r>
            </a:p>
          </p:txBody>
        </p:sp>
        <p:sp>
          <p:nvSpPr>
            <p:cNvPr id="35" name="TextBox 38"/>
            <p:cNvSpPr txBox="1"/>
            <p:nvPr/>
          </p:nvSpPr>
          <p:spPr>
            <a:xfrm>
              <a:off x="1958640" y="1879366"/>
              <a:ext cx="395635" cy="39281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sym typeface="+mn-lt"/>
                </a:rPr>
                <a:t>1</a:t>
              </a:r>
            </a:p>
          </p:txBody>
        </p:sp>
        <p:sp>
          <p:nvSpPr>
            <p:cNvPr id="36" name="TextBox 191"/>
            <p:cNvSpPr txBox="1"/>
            <p:nvPr/>
          </p:nvSpPr>
          <p:spPr>
            <a:xfrm>
              <a:off x="1898831" y="3381429"/>
              <a:ext cx="395635" cy="39281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sym typeface="+mn-lt"/>
                </a:rPr>
                <a:t>2</a:t>
              </a:r>
            </a:p>
          </p:txBody>
        </p:sp>
        <p:sp>
          <p:nvSpPr>
            <p:cNvPr id="37" name="TextBox 192"/>
            <p:cNvSpPr txBox="1"/>
            <p:nvPr/>
          </p:nvSpPr>
          <p:spPr>
            <a:xfrm>
              <a:off x="1948741" y="4764921"/>
              <a:ext cx="395635" cy="39281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sym typeface="+mn-lt"/>
                </a:rPr>
                <a:t>3</a:t>
              </a:r>
            </a:p>
          </p:txBody>
        </p:sp>
        <p:sp>
          <p:nvSpPr>
            <p:cNvPr id="39" name="Rectangle 38"/>
            <p:cNvSpPr/>
            <p:nvPr/>
          </p:nvSpPr>
          <p:spPr>
            <a:xfrm>
              <a:off x="2679703" y="3412206"/>
              <a:ext cx="2330568" cy="397828"/>
            </a:xfrm>
            <a:prstGeom prst="rect">
              <a:avLst/>
            </a:prstGeom>
          </p:spPr>
          <p:txBody>
            <a:bodyPr wrap="square">
              <a:spAutoFit/>
            </a:bodyPr>
            <a:lstStyle/>
            <a:p>
              <a:pPr marL="0" marR="0" lvl="0" indent="0" algn="ctr" defTabSz="914282" rtl="0" eaLnBrk="1" fontAlgn="auto" latinLnBrk="0" hangingPunct="1">
                <a:lnSpc>
                  <a:spcPct val="12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40" name="Rectangle 39"/>
            <p:cNvSpPr/>
            <p:nvPr/>
          </p:nvSpPr>
          <p:spPr>
            <a:xfrm>
              <a:off x="2679703" y="4314672"/>
              <a:ext cx="2330568" cy="397828"/>
            </a:xfrm>
            <a:prstGeom prst="rect">
              <a:avLst/>
            </a:prstGeom>
          </p:spPr>
          <p:txBody>
            <a:bodyPr wrap="square">
              <a:spAutoFit/>
            </a:bodyPr>
            <a:lstStyle/>
            <a:p>
              <a:pPr marL="0" marR="0" lvl="0" indent="0" algn="ctr" defTabSz="914282" rtl="0" eaLnBrk="1" fontAlgn="auto" latinLnBrk="0" hangingPunct="1">
                <a:lnSpc>
                  <a:spcPct val="12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sp>
          <p:nvSpPr>
            <p:cNvPr id="41" name="Rectangle 40"/>
            <p:cNvSpPr/>
            <p:nvPr/>
          </p:nvSpPr>
          <p:spPr>
            <a:xfrm>
              <a:off x="2679703" y="5214753"/>
              <a:ext cx="2330568" cy="397828"/>
            </a:xfrm>
            <a:prstGeom prst="rect">
              <a:avLst/>
            </a:prstGeom>
          </p:spPr>
          <p:txBody>
            <a:bodyPr wrap="square">
              <a:spAutoFit/>
            </a:bodyPr>
            <a:lstStyle/>
            <a:p>
              <a:pPr marL="0" marR="0" lvl="0" indent="0" algn="ctr" defTabSz="914282" rtl="0" eaLnBrk="1" fontAlgn="auto" latinLnBrk="0" hangingPunct="1">
                <a:lnSpc>
                  <a:spcPct val="12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Calibri"/>
                <a:ea typeface="+mn-ea"/>
                <a:cs typeface="+mn-cs"/>
                <a:sym typeface="+mn-lt"/>
              </a:endParaRPr>
            </a:p>
          </p:txBody>
        </p:sp>
      </p:grpSp>
      <p:sp>
        <p:nvSpPr>
          <p:cNvPr id="45" name="Donut 44"/>
          <p:cNvSpPr/>
          <p:nvPr/>
        </p:nvSpPr>
        <p:spPr>
          <a:xfrm>
            <a:off x="3973040" y="1203598"/>
            <a:ext cx="515196" cy="51522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marL="0" marR="0" lvl="0" indent="0" algn="just" defTabSz="914282" rtl="0" eaLnBrk="1" fontAlgn="auto" latinLnBrk="0" hangingPunct="1">
              <a:lnSpc>
                <a:spcPct val="12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black"/>
              </a:solidFill>
              <a:effectLst/>
              <a:uLnTx/>
              <a:uFillTx/>
              <a:latin typeface="Calibri"/>
              <a:ea typeface="+mn-ea"/>
              <a:cs typeface="+mn-cs"/>
              <a:sym typeface="+mn-lt"/>
            </a:endParaRPr>
          </a:p>
        </p:txBody>
      </p:sp>
      <p:sp>
        <p:nvSpPr>
          <p:cNvPr id="46" name="Freeform 45"/>
          <p:cNvSpPr>
            <a:spLocks noEditPoints="1"/>
          </p:cNvSpPr>
          <p:nvPr/>
        </p:nvSpPr>
        <p:spPr bwMode="auto">
          <a:xfrm>
            <a:off x="4117830" y="1344008"/>
            <a:ext cx="222562" cy="234403"/>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68571" tIns="34286" rIns="68571" bIns="3428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sp>
        <p:nvSpPr>
          <p:cNvPr id="47" name="Freeform 46"/>
          <p:cNvSpPr>
            <a:spLocks noEditPoints="1"/>
          </p:cNvSpPr>
          <p:nvPr/>
        </p:nvSpPr>
        <p:spPr bwMode="auto">
          <a:xfrm>
            <a:off x="4103413" y="3453054"/>
            <a:ext cx="252666" cy="204296"/>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68571" tIns="34286" rIns="68571" bIns="3428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sp>
        <p:nvSpPr>
          <p:cNvPr id="49" name="Freeform 48"/>
          <p:cNvSpPr>
            <a:spLocks noEditPoints="1"/>
          </p:cNvSpPr>
          <p:nvPr/>
        </p:nvSpPr>
        <p:spPr bwMode="auto">
          <a:xfrm>
            <a:off x="4139871" y="2347488"/>
            <a:ext cx="178480" cy="216123"/>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p:spPr>
        <p:txBody>
          <a:bodyPr vert="horz" wrap="square" lIns="68571" tIns="34286" rIns="68571" bIns="3428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sp>
        <p:nvSpPr>
          <p:cNvPr id="51" name="Donut 50"/>
          <p:cNvSpPr/>
          <p:nvPr/>
        </p:nvSpPr>
        <p:spPr>
          <a:xfrm>
            <a:off x="3973168" y="3280662"/>
            <a:ext cx="515196" cy="51522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marL="0" marR="0" lvl="0" indent="0" algn="just" defTabSz="914282" rtl="0" eaLnBrk="1" fontAlgn="auto" latinLnBrk="0" hangingPunct="1">
              <a:lnSpc>
                <a:spcPct val="12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black"/>
              </a:solidFill>
              <a:effectLst/>
              <a:uLnTx/>
              <a:uFillTx/>
              <a:latin typeface="Calibri"/>
              <a:ea typeface="+mn-ea"/>
              <a:cs typeface="+mn-cs"/>
              <a:sym typeface="+mn-lt"/>
            </a:endParaRPr>
          </a:p>
        </p:txBody>
      </p:sp>
      <p:sp>
        <p:nvSpPr>
          <p:cNvPr id="52" name="Donut 51"/>
          <p:cNvSpPr/>
          <p:nvPr/>
        </p:nvSpPr>
        <p:spPr>
          <a:xfrm>
            <a:off x="3971513" y="2200542"/>
            <a:ext cx="515196" cy="51522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marL="0" marR="0" lvl="0" indent="0" algn="just" defTabSz="914282" rtl="0" eaLnBrk="1" fontAlgn="auto" latinLnBrk="0" hangingPunct="1">
              <a:lnSpc>
                <a:spcPct val="12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black"/>
              </a:solidFill>
              <a:effectLst/>
              <a:uLnTx/>
              <a:uFillTx/>
              <a:latin typeface="Calibri"/>
              <a:ea typeface="+mn-ea"/>
              <a:cs typeface="+mn-cs"/>
              <a:sym typeface="+mn-lt"/>
            </a:endParaRPr>
          </a:p>
        </p:txBody>
      </p:sp>
      <p:sp>
        <p:nvSpPr>
          <p:cNvPr id="63" name="Rectangle 62"/>
          <p:cNvSpPr/>
          <p:nvPr/>
        </p:nvSpPr>
        <p:spPr>
          <a:xfrm>
            <a:off x="4712924" y="2277862"/>
            <a:ext cx="3819515" cy="631453"/>
          </a:xfrm>
          <a:prstGeom prst="rect">
            <a:avLst/>
          </a:prstGeom>
        </p:spPr>
        <p:txBody>
          <a:bodyPr wrap="square" lIns="65023" tIns="32511" rIns="65023" bIns="32511">
            <a:spAutoFit/>
          </a:bodyPr>
          <a:lstStyle/>
          <a:p>
            <a:pPr lvl="0" algn="just">
              <a:lnSpc>
                <a:spcPct val="120000"/>
              </a:lnSpc>
            </a:pPr>
            <a:r>
              <a:rPr lang="zh-CN" altLang="en-US" sz="1600" b="1" dirty="0">
                <a:solidFill>
                  <a:schemeClr val="accent2"/>
                </a:solidFill>
                <a:latin typeface="华文中宋" panose="02010600040101010101" pitchFamily="2" charset="-122"/>
                <a:ea typeface="华文中宋" panose="02010600040101010101" pitchFamily="2" charset="-122"/>
                <a:sym typeface="+mn-lt"/>
              </a:rPr>
              <a:t>其时间复杂度为</a:t>
            </a:r>
            <a:r>
              <a:rPr lang="en-US" altLang="zh-CN" sz="1600" b="1" dirty="0">
                <a:solidFill>
                  <a:schemeClr val="accent2"/>
                </a:solidFill>
                <a:latin typeface="华文中宋" panose="02010600040101010101" pitchFamily="2" charset="-122"/>
                <a:ea typeface="华文中宋" panose="02010600040101010101" pitchFamily="2" charset="-122"/>
                <a:sym typeface="+mn-lt"/>
              </a:rPr>
              <a:t>O(n^3)</a:t>
            </a:r>
            <a:r>
              <a:rPr lang="zh-CN" altLang="en-US" sz="1600" b="1" dirty="0">
                <a:solidFill>
                  <a:schemeClr val="accent2"/>
                </a:solidFill>
                <a:latin typeface="华文中宋" panose="02010600040101010101" pitchFamily="2" charset="-122"/>
                <a:ea typeface="华文中宋" panose="02010600040101010101" pitchFamily="2" charset="-122"/>
                <a:sym typeface="+mn-lt"/>
              </a:rPr>
              <a:t>，适用于数据规模较小的情况。</a:t>
            </a:r>
          </a:p>
        </p:txBody>
      </p:sp>
      <p:sp>
        <p:nvSpPr>
          <p:cNvPr id="5" name="文本框 4">
            <a:extLst>
              <a:ext uri="{FF2B5EF4-FFF2-40B4-BE49-F238E27FC236}">
                <a16:creationId xmlns:a16="http://schemas.microsoft.com/office/drawing/2014/main" id="{690B7DC1-3CAB-390D-8355-B6066E7D70B2}"/>
              </a:ext>
            </a:extLst>
          </p:cNvPr>
          <p:cNvSpPr txBox="1"/>
          <p:nvPr/>
        </p:nvSpPr>
        <p:spPr>
          <a:xfrm>
            <a:off x="1611790" y="1373867"/>
            <a:ext cx="2147668" cy="261610"/>
          </a:xfrm>
          <a:prstGeom prst="rect">
            <a:avLst/>
          </a:prstGeom>
          <a:noFill/>
        </p:spPr>
        <p:txBody>
          <a:bodyPr wrap="square">
            <a:spAutoFit/>
          </a:bodyPr>
          <a:lstStyle/>
          <a:p>
            <a:r>
              <a:rPr lang="zh-CN" altLang="en-US" sz="1100" dirty="0">
                <a:solidFill>
                  <a:schemeClr val="bg1"/>
                </a:solidFill>
              </a:rPr>
              <a:t>有权图中任意两点之间最短路径</a:t>
            </a:r>
          </a:p>
        </p:txBody>
      </p:sp>
      <p:sp>
        <p:nvSpPr>
          <p:cNvPr id="15" name="文本框 14">
            <a:extLst>
              <a:ext uri="{FF2B5EF4-FFF2-40B4-BE49-F238E27FC236}">
                <a16:creationId xmlns:a16="http://schemas.microsoft.com/office/drawing/2014/main" id="{306E97EC-4504-E396-C4FE-893D5E1C4A0E}"/>
              </a:ext>
            </a:extLst>
          </p:cNvPr>
          <p:cNvSpPr txBox="1"/>
          <p:nvPr/>
        </p:nvSpPr>
        <p:spPr>
          <a:xfrm>
            <a:off x="2127316" y="2353338"/>
            <a:ext cx="1136020" cy="276999"/>
          </a:xfrm>
          <a:prstGeom prst="rect">
            <a:avLst/>
          </a:prstGeom>
          <a:noFill/>
        </p:spPr>
        <p:txBody>
          <a:bodyPr wrap="square">
            <a:spAutoFit/>
          </a:bodyPr>
          <a:lstStyle/>
          <a:p>
            <a:r>
              <a:rPr lang="zh-CN" altLang="en-US" sz="1200" b="1" dirty="0">
                <a:solidFill>
                  <a:schemeClr val="bg1">
                    <a:lumMod val="95000"/>
                  </a:schemeClr>
                </a:solidFill>
              </a:rPr>
              <a:t>数据规模较小</a:t>
            </a:r>
          </a:p>
        </p:txBody>
      </p:sp>
      <p:sp>
        <p:nvSpPr>
          <p:cNvPr id="17" name="文本框 16">
            <a:extLst>
              <a:ext uri="{FF2B5EF4-FFF2-40B4-BE49-F238E27FC236}">
                <a16:creationId xmlns:a16="http://schemas.microsoft.com/office/drawing/2014/main" id="{6DD7D112-6419-323E-028F-8EB7AB4DA4B1}"/>
              </a:ext>
            </a:extLst>
          </p:cNvPr>
          <p:cNvSpPr txBox="1"/>
          <p:nvPr/>
        </p:nvSpPr>
        <p:spPr>
          <a:xfrm>
            <a:off x="2115504" y="3366423"/>
            <a:ext cx="1232360" cy="261610"/>
          </a:xfrm>
          <a:prstGeom prst="rect">
            <a:avLst/>
          </a:prstGeom>
          <a:noFill/>
        </p:spPr>
        <p:txBody>
          <a:bodyPr wrap="square">
            <a:spAutoFit/>
          </a:bodyPr>
          <a:lstStyle/>
          <a:p>
            <a:r>
              <a:rPr lang="zh-CN" altLang="en-US" sz="1100" dirty="0">
                <a:solidFill>
                  <a:schemeClr val="bg1">
                    <a:lumMod val="95000"/>
                  </a:schemeClr>
                </a:solidFill>
              </a:rPr>
              <a:t>边权值为正整数</a:t>
            </a:r>
          </a:p>
        </p:txBody>
      </p:sp>
      <p:sp>
        <p:nvSpPr>
          <p:cNvPr id="21" name="文本框 20">
            <a:extLst>
              <a:ext uri="{FF2B5EF4-FFF2-40B4-BE49-F238E27FC236}">
                <a16:creationId xmlns:a16="http://schemas.microsoft.com/office/drawing/2014/main" id="{DCEBE571-5EC1-F932-287C-A8C1AE03C10D}"/>
              </a:ext>
            </a:extLst>
          </p:cNvPr>
          <p:cNvSpPr txBox="1"/>
          <p:nvPr/>
        </p:nvSpPr>
        <p:spPr>
          <a:xfrm>
            <a:off x="4715109" y="1087456"/>
            <a:ext cx="4199204" cy="954107"/>
          </a:xfrm>
          <a:prstGeom prst="rect">
            <a:avLst/>
          </a:prstGeom>
          <a:noFill/>
        </p:spPr>
        <p:txBody>
          <a:bodyPr wrap="square">
            <a:spAutoFit/>
          </a:bodyPr>
          <a:lstStyle/>
          <a:p>
            <a:r>
              <a:rPr lang="zh-CN" altLang="en-US" sz="1400" b="1" dirty="0">
                <a:solidFill>
                  <a:schemeClr val="accent2"/>
                </a:solidFill>
                <a:latin typeface="华文中宋" panose="02010600040101010101" pitchFamily="2" charset="-122"/>
                <a:ea typeface="华文中宋" panose="02010600040101010101" pitchFamily="2" charset="-122"/>
              </a:rPr>
              <a:t>适用于有权图中任意两点之间最短路径的问题，这种问题通常可以用一个矩阵来表示线路之间的距离或代价。所以，</a:t>
            </a:r>
            <a:r>
              <a:rPr lang="en-US" altLang="zh-CN" sz="1400" b="1" dirty="0">
                <a:solidFill>
                  <a:schemeClr val="accent2"/>
                </a:solidFill>
                <a:latin typeface="华文中宋" panose="02010600040101010101" pitchFamily="2" charset="-122"/>
                <a:ea typeface="华文中宋" panose="02010600040101010101" pitchFamily="2" charset="-122"/>
              </a:rPr>
              <a:t>Floyd</a:t>
            </a:r>
            <a:r>
              <a:rPr lang="zh-CN" altLang="en-US" sz="1400" b="1" dirty="0">
                <a:solidFill>
                  <a:schemeClr val="accent2"/>
                </a:solidFill>
                <a:latin typeface="华文中宋" panose="02010600040101010101" pitchFamily="2" charset="-122"/>
                <a:ea typeface="华文中宋" panose="02010600040101010101" pitchFamily="2" charset="-122"/>
              </a:rPr>
              <a:t>算法对于求解全源最短路径问题非常有效。 </a:t>
            </a:r>
          </a:p>
        </p:txBody>
      </p:sp>
      <p:sp>
        <p:nvSpPr>
          <p:cNvPr id="65" name="文本框 64">
            <a:extLst>
              <a:ext uri="{FF2B5EF4-FFF2-40B4-BE49-F238E27FC236}">
                <a16:creationId xmlns:a16="http://schemas.microsoft.com/office/drawing/2014/main" id="{15291E92-71CA-EA35-D546-4DC8A56F5A2B}"/>
              </a:ext>
            </a:extLst>
          </p:cNvPr>
          <p:cNvSpPr txBox="1"/>
          <p:nvPr/>
        </p:nvSpPr>
        <p:spPr>
          <a:xfrm>
            <a:off x="4692177" y="3322830"/>
            <a:ext cx="4199204" cy="830997"/>
          </a:xfrm>
          <a:prstGeom prst="rect">
            <a:avLst/>
          </a:prstGeom>
          <a:noFill/>
        </p:spPr>
        <p:txBody>
          <a:bodyPr wrap="square">
            <a:spAutoFit/>
          </a:bodyPr>
          <a:lstStyle/>
          <a:p>
            <a:r>
              <a:rPr lang="zh-CN" altLang="en-US" sz="1600" b="1" dirty="0">
                <a:solidFill>
                  <a:schemeClr val="accent2"/>
                </a:solidFill>
                <a:latin typeface="华文中宋" panose="02010600040101010101" pitchFamily="2" charset="-122"/>
                <a:ea typeface="华文中宋" panose="02010600040101010101" pitchFamily="2" charset="-122"/>
              </a:rPr>
              <a:t>特别地，当图的边权值为正整数时，</a:t>
            </a:r>
            <a:r>
              <a:rPr lang="en-US" altLang="zh-CN" sz="1600" b="1" dirty="0">
                <a:solidFill>
                  <a:schemeClr val="accent2"/>
                </a:solidFill>
                <a:latin typeface="华文中宋" panose="02010600040101010101" pitchFamily="2" charset="-122"/>
                <a:ea typeface="华文中宋" panose="02010600040101010101" pitchFamily="2" charset="-122"/>
              </a:rPr>
              <a:t>Floyd</a:t>
            </a:r>
            <a:r>
              <a:rPr lang="zh-CN" altLang="en-US" sz="1600" b="1" dirty="0">
                <a:solidFill>
                  <a:schemeClr val="accent2"/>
                </a:solidFill>
                <a:latin typeface="华文中宋" panose="02010600040101010101" pitchFamily="2" charset="-122"/>
                <a:ea typeface="华文中宋" panose="02010600040101010101" pitchFamily="2" charset="-122"/>
              </a:rPr>
              <a:t>算法比较适用，因为它不会产生负元的问题，也不需要进行额外的处理。</a:t>
            </a:r>
          </a:p>
        </p:txBody>
      </p:sp>
      <p:grpSp>
        <p:nvGrpSpPr>
          <p:cNvPr id="66" name="组合 3">
            <a:extLst>
              <a:ext uri="{FF2B5EF4-FFF2-40B4-BE49-F238E27FC236}">
                <a16:creationId xmlns:a16="http://schemas.microsoft.com/office/drawing/2014/main" id="{B683A876-022A-4D2F-BE6A-A14B559D81AE}"/>
              </a:ext>
            </a:extLst>
          </p:cNvPr>
          <p:cNvGrpSpPr/>
          <p:nvPr/>
        </p:nvGrpSpPr>
        <p:grpSpPr bwMode="auto">
          <a:xfrm flipH="1">
            <a:off x="-1" y="248018"/>
            <a:ext cx="179513" cy="507206"/>
            <a:chOff x="2370576" y="533400"/>
            <a:chExt cx="2417494" cy="675969"/>
          </a:xfrm>
          <a:solidFill>
            <a:schemeClr val="accent2"/>
          </a:solidFill>
        </p:grpSpPr>
        <p:sp>
          <p:nvSpPr>
            <p:cNvPr id="67" name="矩形 66">
              <a:extLst>
                <a:ext uri="{FF2B5EF4-FFF2-40B4-BE49-F238E27FC236}">
                  <a16:creationId xmlns:a16="http://schemas.microsoft.com/office/drawing/2014/main" id="{EB4469DE-1F73-66CA-6F72-4F85F6E5CC65}"/>
                </a:ext>
              </a:extLst>
            </p:cNvPr>
            <p:cNvSpPr/>
            <p:nvPr/>
          </p:nvSpPr>
          <p:spPr>
            <a:xfrm>
              <a:off x="2738030" y="533400"/>
              <a:ext cx="2050040"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sp>
          <p:nvSpPr>
            <p:cNvPr id="68" name="椭圆 67">
              <a:extLst>
                <a:ext uri="{FF2B5EF4-FFF2-40B4-BE49-F238E27FC236}">
                  <a16:creationId xmlns:a16="http://schemas.microsoft.com/office/drawing/2014/main" id="{516546A5-3416-7F60-BE9A-6B9EE2096759}"/>
                </a:ext>
              </a:extLst>
            </p:cNvPr>
            <p:cNvSpPr/>
            <p:nvPr/>
          </p:nvSpPr>
          <p:spPr>
            <a:xfrm>
              <a:off x="2370576"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grpSp>
      <p:sp>
        <p:nvSpPr>
          <p:cNvPr id="71" name="文本框 70">
            <a:extLst>
              <a:ext uri="{FF2B5EF4-FFF2-40B4-BE49-F238E27FC236}">
                <a16:creationId xmlns:a16="http://schemas.microsoft.com/office/drawing/2014/main" id="{0A367F46-2DBE-28AC-ED12-76EAD985E006}"/>
              </a:ext>
            </a:extLst>
          </p:cNvPr>
          <p:cNvSpPr txBox="1"/>
          <p:nvPr/>
        </p:nvSpPr>
        <p:spPr>
          <a:xfrm>
            <a:off x="777266" y="283815"/>
            <a:ext cx="2776511" cy="461665"/>
          </a:xfrm>
          <a:prstGeom prst="rect">
            <a:avLst/>
          </a:prstGeom>
          <a:noFill/>
        </p:spPr>
        <p:txBody>
          <a:bodyPr wrap="square" rtlCol="0">
            <a:spAutoFit/>
          </a:bodyPr>
          <a:lstStyle/>
          <a:p>
            <a:r>
              <a:rPr lang="zh-CN" altLang="en-US" sz="2400" b="1" dirty="0">
                <a:solidFill>
                  <a:schemeClr val="accent2"/>
                </a:solidFill>
              </a:rPr>
              <a:t>适用情况</a:t>
            </a:r>
          </a:p>
        </p:txBody>
      </p:sp>
    </p:spTree>
    <p:extLst>
      <p:ext uri="{BB962C8B-B14F-4D97-AF65-F5344CB8AC3E}">
        <p14:creationId xmlns:p14="http://schemas.microsoft.com/office/powerpoint/2010/main" val="23346695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anim calcmode="lin" valueType="num">
                                      <p:cBhvr>
                                        <p:cTn id="15" dur="500" fill="hold"/>
                                        <p:tgtEl>
                                          <p:spTgt spid="45"/>
                                        </p:tgtEl>
                                        <p:attrNameLst>
                                          <p:attrName>style.rotation</p:attrName>
                                        </p:attrNameLst>
                                      </p:cBhvr>
                                      <p:tavLst>
                                        <p:tav tm="0">
                                          <p:val>
                                            <p:fltVal val="360"/>
                                          </p:val>
                                        </p:tav>
                                        <p:tav tm="100000">
                                          <p:val>
                                            <p:fltVal val="0"/>
                                          </p:val>
                                        </p:tav>
                                      </p:tavLst>
                                    </p:anim>
                                    <p:animEffect transition="in" filter="fade">
                                      <p:cBhvr>
                                        <p:cTn id="16" dur="500"/>
                                        <p:tgtEl>
                                          <p:spTgt spid="45"/>
                                        </p:tgtEl>
                                      </p:cBhvr>
                                    </p:animEffect>
                                  </p:childTnLst>
                                </p:cTn>
                              </p:par>
                            </p:childTnLst>
                          </p:cTn>
                        </p:par>
                        <p:par>
                          <p:cTn id="17" fill="hold">
                            <p:stCondLst>
                              <p:cond delay="1500"/>
                            </p:stCondLst>
                            <p:childTnLst>
                              <p:par>
                                <p:cTn id="18" presetID="49" presetClass="entr" presetSubtype="0" decel="100000"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p:cTn id="20" dur="500" fill="hold"/>
                                        <p:tgtEl>
                                          <p:spTgt spid="46"/>
                                        </p:tgtEl>
                                        <p:attrNameLst>
                                          <p:attrName>ppt_w</p:attrName>
                                        </p:attrNameLst>
                                      </p:cBhvr>
                                      <p:tavLst>
                                        <p:tav tm="0">
                                          <p:val>
                                            <p:fltVal val="0"/>
                                          </p:val>
                                        </p:tav>
                                        <p:tav tm="100000">
                                          <p:val>
                                            <p:strVal val="#ppt_w"/>
                                          </p:val>
                                        </p:tav>
                                      </p:tavLst>
                                    </p:anim>
                                    <p:anim calcmode="lin" valueType="num">
                                      <p:cBhvr>
                                        <p:cTn id="21" dur="500" fill="hold"/>
                                        <p:tgtEl>
                                          <p:spTgt spid="46"/>
                                        </p:tgtEl>
                                        <p:attrNameLst>
                                          <p:attrName>ppt_h</p:attrName>
                                        </p:attrNameLst>
                                      </p:cBhvr>
                                      <p:tavLst>
                                        <p:tav tm="0">
                                          <p:val>
                                            <p:fltVal val="0"/>
                                          </p:val>
                                        </p:tav>
                                        <p:tav tm="100000">
                                          <p:val>
                                            <p:strVal val="#ppt_h"/>
                                          </p:val>
                                        </p:tav>
                                      </p:tavLst>
                                    </p:anim>
                                    <p:anim calcmode="lin" valueType="num">
                                      <p:cBhvr>
                                        <p:cTn id="22" dur="500" fill="hold"/>
                                        <p:tgtEl>
                                          <p:spTgt spid="46"/>
                                        </p:tgtEl>
                                        <p:attrNameLst>
                                          <p:attrName>style.rotation</p:attrName>
                                        </p:attrNameLst>
                                      </p:cBhvr>
                                      <p:tavLst>
                                        <p:tav tm="0">
                                          <p:val>
                                            <p:fltVal val="360"/>
                                          </p:val>
                                        </p:tav>
                                        <p:tav tm="100000">
                                          <p:val>
                                            <p:fltVal val="0"/>
                                          </p:val>
                                        </p:tav>
                                      </p:tavLst>
                                    </p:anim>
                                    <p:animEffect transition="in" filter="fade">
                                      <p:cBhvr>
                                        <p:cTn id="23" dur="500"/>
                                        <p:tgtEl>
                                          <p:spTgt spid="46"/>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 calcmode="lin" valueType="num">
                                      <p:cBhvr>
                                        <p:cTn id="29" dur="500" fill="hold"/>
                                        <p:tgtEl>
                                          <p:spTgt spid="52"/>
                                        </p:tgtEl>
                                        <p:attrNameLst>
                                          <p:attrName>style.rotation</p:attrName>
                                        </p:attrNameLst>
                                      </p:cBhvr>
                                      <p:tavLst>
                                        <p:tav tm="0">
                                          <p:val>
                                            <p:fltVal val="360"/>
                                          </p:val>
                                        </p:tav>
                                        <p:tav tm="100000">
                                          <p:val>
                                            <p:fltVal val="0"/>
                                          </p:val>
                                        </p:tav>
                                      </p:tavLst>
                                    </p:anim>
                                    <p:animEffect transition="in" filter="fade">
                                      <p:cBhvr>
                                        <p:cTn id="30" dur="500"/>
                                        <p:tgtEl>
                                          <p:spTgt spid="52"/>
                                        </p:tgtEl>
                                      </p:cBhvr>
                                    </p:animEffect>
                                  </p:childTnLst>
                                </p:cTn>
                              </p:par>
                            </p:childTnLst>
                          </p:cTn>
                        </p:par>
                        <p:par>
                          <p:cTn id="31" fill="hold">
                            <p:stCondLst>
                              <p:cond delay="2500"/>
                            </p:stCondLst>
                            <p:childTnLst>
                              <p:par>
                                <p:cTn id="32" presetID="49" presetClass="entr" presetSubtype="0" decel="10000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500" fill="hold"/>
                                        <p:tgtEl>
                                          <p:spTgt spid="49"/>
                                        </p:tgtEl>
                                        <p:attrNameLst>
                                          <p:attrName>ppt_w</p:attrName>
                                        </p:attrNameLst>
                                      </p:cBhvr>
                                      <p:tavLst>
                                        <p:tav tm="0">
                                          <p:val>
                                            <p:fltVal val="0"/>
                                          </p:val>
                                        </p:tav>
                                        <p:tav tm="100000">
                                          <p:val>
                                            <p:strVal val="#ppt_w"/>
                                          </p:val>
                                        </p:tav>
                                      </p:tavLst>
                                    </p:anim>
                                    <p:anim calcmode="lin" valueType="num">
                                      <p:cBhvr>
                                        <p:cTn id="35" dur="500" fill="hold"/>
                                        <p:tgtEl>
                                          <p:spTgt spid="49"/>
                                        </p:tgtEl>
                                        <p:attrNameLst>
                                          <p:attrName>ppt_h</p:attrName>
                                        </p:attrNameLst>
                                      </p:cBhvr>
                                      <p:tavLst>
                                        <p:tav tm="0">
                                          <p:val>
                                            <p:fltVal val="0"/>
                                          </p:val>
                                        </p:tav>
                                        <p:tav tm="100000">
                                          <p:val>
                                            <p:strVal val="#ppt_h"/>
                                          </p:val>
                                        </p:tav>
                                      </p:tavLst>
                                    </p:anim>
                                    <p:anim calcmode="lin" valueType="num">
                                      <p:cBhvr>
                                        <p:cTn id="36" dur="500" fill="hold"/>
                                        <p:tgtEl>
                                          <p:spTgt spid="49"/>
                                        </p:tgtEl>
                                        <p:attrNameLst>
                                          <p:attrName>style.rotation</p:attrName>
                                        </p:attrNameLst>
                                      </p:cBhvr>
                                      <p:tavLst>
                                        <p:tav tm="0">
                                          <p:val>
                                            <p:fltVal val="360"/>
                                          </p:val>
                                        </p:tav>
                                        <p:tav tm="100000">
                                          <p:val>
                                            <p:fltVal val="0"/>
                                          </p:val>
                                        </p:tav>
                                      </p:tavLst>
                                    </p:anim>
                                    <p:animEffect transition="in" filter="fade">
                                      <p:cBhvr>
                                        <p:cTn id="37" dur="500"/>
                                        <p:tgtEl>
                                          <p:spTgt spid="49"/>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p:cTn id="41" dur="500" fill="hold"/>
                                        <p:tgtEl>
                                          <p:spTgt spid="63"/>
                                        </p:tgtEl>
                                        <p:attrNameLst>
                                          <p:attrName>ppt_w</p:attrName>
                                        </p:attrNameLst>
                                      </p:cBhvr>
                                      <p:tavLst>
                                        <p:tav tm="0">
                                          <p:val>
                                            <p:fltVal val="0"/>
                                          </p:val>
                                        </p:tav>
                                        <p:tav tm="100000">
                                          <p:val>
                                            <p:strVal val="#ppt_w"/>
                                          </p:val>
                                        </p:tav>
                                      </p:tavLst>
                                    </p:anim>
                                    <p:anim calcmode="lin" valueType="num">
                                      <p:cBhvr>
                                        <p:cTn id="42" dur="500" fill="hold"/>
                                        <p:tgtEl>
                                          <p:spTgt spid="63"/>
                                        </p:tgtEl>
                                        <p:attrNameLst>
                                          <p:attrName>ppt_h</p:attrName>
                                        </p:attrNameLst>
                                      </p:cBhvr>
                                      <p:tavLst>
                                        <p:tav tm="0">
                                          <p:val>
                                            <p:fltVal val="0"/>
                                          </p:val>
                                        </p:tav>
                                        <p:tav tm="100000">
                                          <p:val>
                                            <p:strVal val="#ppt_h"/>
                                          </p:val>
                                        </p:tav>
                                      </p:tavLst>
                                    </p:anim>
                                    <p:animEffect transition="in" filter="fade">
                                      <p:cBhvr>
                                        <p:cTn id="43" dur="500"/>
                                        <p:tgtEl>
                                          <p:spTgt spid="63"/>
                                        </p:tgtEl>
                                      </p:cBhvr>
                                    </p:animEffect>
                                  </p:childTnLst>
                                </p:cTn>
                              </p:par>
                            </p:childTnLst>
                          </p:cTn>
                        </p:par>
                        <p:par>
                          <p:cTn id="44" fill="hold">
                            <p:stCondLst>
                              <p:cond delay="3500"/>
                            </p:stCondLst>
                            <p:childTnLst>
                              <p:par>
                                <p:cTn id="45" presetID="49" presetClass="entr" presetSubtype="0" decel="100000"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p:cTn id="47" dur="500" fill="hold"/>
                                        <p:tgtEl>
                                          <p:spTgt spid="51"/>
                                        </p:tgtEl>
                                        <p:attrNameLst>
                                          <p:attrName>ppt_w</p:attrName>
                                        </p:attrNameLst>
                                      </p:cBhvr>
                                      <p:tavLst>
                                        <p:tav tm="0">
                                          <p:val>
                                            <p:fltVal val="0"/>
                                          </p:val>
                                        </p:tav>
                                        <p:tav tm="100000">
                                          <p:val>
                                            <p:strVal val="#ppt_w"/>
                                          </p:val>
                                        </p:tav>
                                      </p:tavLst>
                                    </p:anim>
                                    <p:anim calcmode="lin" valueType="num">
                                      <p:cBhvr>
                                        <p:cTn id="48" dur="500" fill="hold"/>
                                        <p:tgtEl>
                                          <p:spTgt spid="51"/>
                                        </p:tgtEl>
                                        <p:attrNameLst>
                                          <p:attrName>ppt_h</p:attrName>
                                        </p:attrNameLst>
                                      </p:cBhvr>
                                      <p:tavLst>
                                        <p:tav tm="0">
                                          <p:val>
                                            <p:fltVal val="0"/>
                                          </p:val>
                                        </p:tav>
                                        <p:tav tm="100000">
                                          <p:val>
                                            <p:strVal val="#ppt_h"/>
                                          </p:val>
                                        </p:tav>
                                      </p:tavLst>
                                    </p:anim>
                                    <p:anim calcmode="lin" valueType="num">
                                      <p:cBhvr>
                                        <p:cTn id="49" dur="500" fill="hold"/>
                                        <p:tgtEl>
                                          <p:spTgt spid="51"/>
                                        </p:tgtEl>
                                        <p:attrNameLst>
                                          <p:attrName>style.rotation</p:attrName>
                                        </p:attrNameLst>
                                      </p:cBhvr>
                                      <p:tavLst>
                                        <p:tav tm="0">
                                          <p:val>
                                            <p:fltVal val="360"/>
                                          </p:val>
                                        </p:tav>
                                        <p:tav tm="100000">
                                          <p:val>
                                            <p:fltVal val="0"/>
                                          </p:val>
                                        </p:tav>
                                      </p:tavLst>
                                    </p:anim>
                                    <p:animEffect transition="in" filter="fade">
                                      <p:cBhvr>
                                        <p:cTn id="50" dur="500"/>
                                        <p:tgtEl>
                                          <p:spTgt spid="51"/>
                                        </p:tgtEl>
                                      </p:cBhvr>
                                    </p:animEffect>
                                  </p:childTnLst>
                                </p:cTn>
                              </p:par>
                            </p:childTnLst>
                          </p:cTn>
                        </p:par>
                        <p:par>
                          <p:cTn id="51" fill="hold">
                            <p:stCondLst>
                              <p:cond delay="4000"/>
                            </p:stCondLst>
                            <p:childTnLst>
                              <p:par>
                                <p:cTn id="52" presetID="49" presetClass="entr" presetSubtype="0" decel="100000"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p:cTn id="54" dur="500" fill="hold"/>
                                        <p:tgtEl>
                                          <p:spTgt spid="47"/>
                                        </p:tgtEl>
                                        <p:attrNameLst>
                                          <p:attrName>ppt_w</p:attrName>
                                        </p:attrNameLst>
                                      </p:cBhvr>
                                      <p:tavLst>
                                        <p:tav tm="0">
                                          <p:val>
                                            <p:fltVal val="0"/>
                                          </p:val>
                                        </p:tav>
                                        <p:tav tm="100000">
                                          <p:val>
                                            <p:strVal val="#ppt_w"/>
                                          </p:val>
                                        </p:tav>
                                      </p:tavLst>
                                    </p:anim>
                                    <p:anim calcmode="lin" valueType="num">
                                      <p:cBhvr>
                                        <p:cTn id="55" dur="500" fill="hold"/>
                                        <p:tgtEl>
                                          <p:spTgt spid="47"/>
                                        </p:tgtEl>
                                        <p:attrNameLst>
                                          <p:attrName>ppt_h</p:attrName>
                                        </p:attrNameLst>
                                      </p:cBhvr>
                                      <p:tavLst>
                                        <p:tav tm="0">
                                          <p:val>
                                            <p:fltVal val="0"/>
                                          </p:val>
                                        </p:tav>
                                        <p:tav tm="100000">
                                          <p:val>
                                            <p:strVal val="#ppt_h"/>
                                          </p:val>
                                        </p:tav>
                                      </p:tavLst>
                                    </p:anim>
                                    <p:anim calcmode="lin" valueType="num">
                                      <p:cBhvr>
                                        <p:cTn id="56" dur="500" fill="hold"/>
                                        <p:tgtEl>
                                          <p:spTgt spid="47"/>
                                        </p:tgtEl>
                                        <p:attrNameLst>
                                          <p:attrName>style.rotation</p:attrName>
                                        </p:attrNameLst>
                                      </p:cBhvr>
                                      <p:tavLst>
                                        <p:tav tm="0">
                                          <p:val>
                                            <p:fltVal val="360"/>
                                          </p:val>
                                        </p:tav>
                                        <p:tav tm="100000">
                                          <p:val>
                                            <p:fltVal val="0"/>
                                          </p:val>
                                        </p:tav>
                                      </p:tavLst>
                                    </p:anim>
                                    <p:animEffect transition="in" filter="fade">
                                      <p:cBhvr>
                                        <p:cTn id="5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9" grpId="0" animBg="1"/>
      <p:bldP spid="51" grpId="0" animBg="1"/>
      <p:bldP spid="52" grpId="0" animBg="1"/>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3338108" y="1606965"/>
            <a:ext cx="2462446" cy="2400776"/>
            <a:chOff x="0" y="0"/>
            <a:chExt cx="7716441" cy="7523163"/>
          </a:xfrm>
        </p:grpSpPr>
        <p:sp>
          <p:nvSpPr>
            <p:cNvPr id="30726" name="AutoShape 6"/>
            <p:cNvSpPr>
              <a:spLocks/>
            </p:cNvSpPr>
            <p:nvPr/>
          </p:nvSpPr>
          <p:spPr bwMode="auto">
            <a:xfrm>
              <a:off x="3855839" y="0"/>
              <a:ext cx="3117690" cy="2341563"/>
            </a:xfrm>
            <a:custGeom>
              <a:avLst/>
              <a:gdLst>
                <a:gd name="T0" fmla="*/ 1558845 w 21600"/>
                <a:gd name="T1" fmla="*/ 1170782 h 21600"/>
                <a:gd name="T2" fmla="*/ 1558845 w 21600"/>
                <a:gd name="T3" fmla="*/ 1170782 h 21600"/>
                <a:gd name="T4" fmla="*/ 1558845 w 21600"/>
                <a:gd name="T5" fmla="*/ 1170782 h 21600"/>
                <a:gd name="T6" fmla="*/ 1558845 w 21600"/>
                <a:gd name="T7" fmla="*/ 11707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 y="0"/>
                  </a:moveTo>
                  <a:lnTo>
                    <a:pt x="0" y="10"/>
                  </a:lnTo>
                  <a:lnTo>
                    <a:pt x="181" y="11854"/>
                  </a:lnTo>
                  <a:lnTo>
                    <a:pt x="14811" y="21599"/>
                  </a:lnTo>
                  <a:lnTo>
                    <a:pt x="21599" y="13892"/>
                  </a:lnTo>
                  <a:lnTo>
                    <a:pt x="16" y="0"/>
                  </a:ln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cs typeface="+mn-ea"/>
                <a:sym typeface="+mn-lt"/>
              </a:endParaRPr>
            </a:p>
          </p:txBody>
        </p:sp>
        <p:sp>
          <p:nvSpPr>
            <p:cNvPr id="30727" name="AutoShape 7"/>
            <p:cNvSpPr>
              <a:spLocks/>
            </p:cNvSpPr>
            <p:nvPr/>
          </p:nvSpPr>
          <p:spPr bwMode="auto">
            <a:xfrm>
              <a:off x="5994092" y="1504950"/>
              <a:ext cx="1719174" cy="3317875"/>
            </a:xfrm>
            <a:custGeom>
              <a:avLst/>
              <a:gdLst>
                <a:gd name="T0" fmla="*/ 859587 w 21600"/>
                <a:gd name="T1" fmla="*/ 1658938 h 21600"/>
                <a:gd name="T2" fmla="*/ 859587 w 21600"/>
                <a:gd name="T3" fmla="*/ 1658938 h 21600"/>
                <a:gd name="T4" fmla="*/ 859587 w 21600"/>
                <a:gd name="T5" fmla="*/ 1658938 h 21600"/>
                <a:gd name="T6" fmla="*/ 859587 w 21600"/>
                <a:gd name="T7" fmla="*/ 1658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59" y="0"/>
                  </a:moveTo>
                  <a:lnTo>
                    <a:pt x="0" y="5438"/>
                  </a:lnTo>
                  <a:lnTo>
                    <a:pt x="6423" y="20020"/>
                  </a:lnTo>
                  <a:lnTo>
                    <a:pt x="6234" y="20144"/>
                  </a:lnTo>
                  <a:lnTo>
                    <a:pt x="21600" y="21599"/>
                  </a:lnTo>
                  <a:lnTo>
                    <a:pt x="12159" y="0"/>
                  </a:lnTo>
                  <a:close/>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cs typeface="+mn-ea"/>
                <a:sym typeface="+mn-lt"/>
              </a:endParaRPr>
            </a:p>
          </p:txBody>
        </p:sp>
        <p:sp>
          <p:nvSpPr>
            <p:cNvPr id="30728" name="AutoShape 8"/>
            <p:cNvSpPr>
              <a:spLocks/>
            </p:cNvSpPr>
            <p:nvPr/>
          </p:nvSpPr>
          <p:spPr bwMode="auto">
            <a:xfrm>
              <a:off x="5049578" y="4598988"/>
              <a:ext cx="2666863" cy="2924175"/>
            </a:xfrm>
            <a:custGeom>
              <a:avLst/>
              <a:gdLst>
                <a:gd name="T0" fmla="*/ 1333432 w 21600"/>
                <a:gd name="T1" fmla="*/ 1462088 h 21600"/>
                <a:gd name="T2" fmla="*/ 1333432 w 21600"/>
                <a:gd name="T3" fmla="*/ 1462088 h 21600"/>
                <a:gd name="T4" fmla="*/ 1333432 w 21600"/>
                <a:gd name="T5" fmla="*/ 1462088 h 21600"/>
                <a:gd name="T6" fmla="*/ 1333432 w 21600"/>
                <a:gd name="T7" fmla="*/ 1462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4" y="0"/>
                  </a:moveTo>
                  <a:lnTo>
                    <a:pt x="0" y="13332"/>
                  </a:lnTo>
                  <a:lnTo>
                    <a:pt x="4256" y="21599"/>
                  </a:lnTo>
                  <a:lnTo>
                    <a:pt x="21599" y="1770"/>
                  </a:lnTo>
                  <a:lnTo>
                    <a:pt x="21571" y="1650"/>
                  </a:lnTo>
                  <a:lnTo>
                    <a:pt x="11664" y="0"/>
                  </a:ln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cs typeface="+mn-ea"/>
                <a:sym typeface="+mn-lt"/>
              </a:endParaRPr>
            </a:p>
          </p:txBody>
        </p:sp>
        <p:sp>
          <p:nvSpPr>
            <p:cNvPr id="30729" name="AutoShape 9"/>
            <p:cNvSpPr>
              <a:spLocks/>
            </p:cNvSpPr>
            <p:nvPr/>
          </p:nvSpPr>
          <p:spPr bwMode="auto">
            <a:xfrm>
              <a:off x="2128728" y="6403975"/>
              <a:ext cx="3446286" cy="1119188"/>
            </a:xfrm>
            <a:custGeom>
              <a:avLst/>
              <a:gdLst>
                <a:gd name="T0" fmla="*/ 1723143 w 21600"/>
                <a:gd name="T1" fmla="*/ 559594 h 21600"/>
                <a:gd name="T2" fmla="*/ 1723143 w 21600"/>
                <a:gd name="T3" fmla="*/ 559594 h 21600"/>
                <a:gd name="T4" fmla="*/ 1723143 w 21600"/>
                <a:gd name="T5" fmla="*/ 559594 h 21600"/>
                <a:gd name="T6" fmla="*/ 1723143 w 21600"/>
                <a:gd name="T7" fmla="*/ 5595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306" y="0"/>
                  </a:moveTo>
                  <a:lnTo>
                    <a:pt x="18276" y="122"/>
                  </a:lnTo>
                  <a:lnTo>
                    <a:pt x="3798" y="122"/>
                  </a:lnTo>
                  <a:lnTo>
                    <a:pt x="0" y="21316"/>
                  </a:lnTo>
                  <a:lnTo>
                    <a:pt x="74" y="21600"/>
                  </a:lnTo>
                  <a:lnTo>
                    <a:pt x="21597" y="21600"/>
                  </a:lnTo>
                  <a:lnTo>
                    <a:pt x="21600" y="21592"/>
                  </a:lnTo>
                  <a:lnTo>
                    <a:pt x="18306" y="0"/>
                  </a:lnTo>
                  <a:close/>
                </a:path>
              </a:pathLst>
            </a:cu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cs typeface="+mn-ea"/>
                <a:sym typeface="+mn-lt"/>
              </a:endParaRPr>
            </a:p>
          </p:txBody>
        </p:sp>
        <p:sp>
          <p:nvSpPr>
            <p:cNvPr id="30730" name="AutoShape 10"/>
            <p:cNvSpPr>
              <a:spLocks/>
            </p:cNvSpPr>
            <p:nvPr/>
          </p:nvSpPr>
          <p:spPr bwMode="auto">
            <a:xfrm>
              <a:off x="0" y="4597400"/>
              <a:ext cx="2735122" cy="2911475"/>
            </a:xfrm>
            <a:custGeom>
              <a:avLst/>
              <a:gdLst>
                <a:gd name="T0" fmla="*/ 1367561 w 21600"/>
                <a:gd name="T1" fmla="*/ 1455738 h 21600"/>
                <a:gd name="T2" fmla="*/ 1367561 w 21600"/>
                <a:gd name="T3" fmla="*/ 1455738 h 21600"/>
                <a:gd name="T4" fmla="*/ 1367561 w 21600"/>
                <a:gd name="T5" fmla="*/ 1455738 h 21600"/>
                <a:gd name="T6" fmla="*/ 1367561 w 21600"/>
                <a:gd name="T7" fmla="*/ 14557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41" y="0"/>
                  </a:moveTo>
                  <a:lnTo>
                    <a:pt x="3" y="1781"/>
                  </a:lnTo>
                  <a:lnTo>
                    <a:pt x="0" y="1790"/>
                  </a:lnTo>
                  <a:lnTo>
                    <a:pt x="16814" y="21599"/>
                  </a:lnTo>
                  <a:lnTo>
                    <a:pt x="21600" y="13449"/>
                  </a:lnTo>
                  <a:lnTo>
                    <a:pt x="21358" y="13449"/>
                  </a:lnTo>
                  <a:lnTo>
                    <a:pt x="9941" y="0"/>
                  </a:lnTo>
                  <a:close/>
                </a:path>
              </a:pathLst>
            </a:cu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cs typeface="+mn-ea"/>
                <a:sym typeface="+mn-lt"/>
              </a:endParaRPr>
            </a:p>
          </p:txBody>
        </p:sp>
        <p:sp>
          <p:nvSpPr>
            <p:cNvPr id="30731" name="AutoShape 11"/>
            <p:cNvSpPr>
              <a:spLocks/>
            </p:cNvSpPr>
            <p:nvPr/>
          </p:nvSpPr>
          <p:spPr bwMode="auto">
            <a:xfrm>
              <a:off x="0" y="1477963"/>
              <a:ext cx="1776321" cy="3359150"/>
            </a:xfrm>
            <a:custGeom>
              <a:avLst/>
              <a:gdLst>
                <a:gd name="T0" fmla="*/ 888161 w 21600"/>
                <a:gd name="T1" fmla="*/ 1679575 h 21600"/>
                <a:gd name="T2" fmla="*/ 888161 w 21600"/>
                <a:gd name="T3" fmla="*/ 1679575 h 21600"/>
                <a:gd name="T4" fmla="*/ 888161 w 21600"/>
                <a:gd name="T5" fmla="*/ 1679575 h 21600"/>
                <a:gd name="T6" fmla="*/ 888161 w 21600"/>
                <a:gd name="T7" fmla="*/ 16795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445" y="0"/>
                  </a:moveTo>
                  <a:lnTo>
                    <a:pt x="0" y="21600"/>
                  </a:lnTo>
                  <a:lnTo>
                    <a:pt x="15312" y="20056"/>
                  </a:lnTo>
                  <a:lnTo>
                    <a:pt x="15143" y="19943"/>
                  </a:lnTo>
                  <a:lnTo>
                    <a:pt x="21484" y="5269"/>
                  </a:lnTo>
                  <a:lnTo>
                    <a:pt x="21599" y="5238"/>
                  </a:lnTo>
                  <a:lnTo>
                    <a:pt x="9445" y="0"/>
                  </a:lnTo>
                  <a:close/>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cs typeface="+mn-ea"/>
                <a:sym typeface="+mn-lt"/>
              </a:endParaRPr>
            </a:p>
          </p:txBody>
        </p:sp>
        <p:sp>
          <p:nvSpPr>
            <p:cNvPr id="30732" name="AutoShape 12"/>
            <p:cNvSpPr>
              <a:spLocks/>
            </p:cNvSpPr>
            <p:nvPr/>
          </p:nvSpPr>
          <p:spPr bwMode="auto">
            <a:xfrm>
              <a:off x="769897" y="1588"/>
              <a:ext cx="3122453" cy="2292350"/>
            </a:xfrm>
            <a:custGeom>
              <a:avLst/>
              <a:gdLst>
                <a:gd name="T0" fmla="*/ 1561227 w 21600"/>
                <a:gd name="T1" fmla="*/ 1146175 h 21600"/>
                <a:gd name="T2" fmla="*/ 1561227 w 21600"/>
                <a:gd name="T3" fmla="*/ 1146175 h 21600"/>
                <a:gd name="T4" fmla="*/ 1561227 w 21600"/>
                <a:gd name="T5" fmla="*/ 1146175 h 21600"/>
                <a:gd name="T6" fmla="*/ 1561227 w 21600"/>
                <a:gd name="T7" fmla="*/ 11461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1" y="0"/>
                  </a:moveTo>
                  <a:lnTo>
                    <a:pt x="0" y="13938"/>
                  </a:lnTo>
                  <a:lnTo>
                    <a:pt x="6966" y="21599"/>
                  </a:lnTo>
                  <a:lnTo>
                    <a:pt x="21599" y="12067"/>
                  </a:lnTo>
                  <a:lnTo>
                    <a:pt x="21523" y="12033"/>
                  </a:lnTo>
                  <a:lnTo>
                    <a:pt x="21341" y="0"/>
                  </a:lnTo>
                  <a:close/>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cs typeface="+mn-ea"/>
                <a:sym typeface="+mn-lt"/>
              </a:endParaRPr>
            </a:p>
          </p:txBody>
        </p:sp>
      </p:grpSp>
      <p:sp>
        <p:nvSpPr>
          <p:cNvPr id="30749" name="AutoShape 29"/>
          <p:cNvSpPr>
            <a:spLocks/>
          </p:cNvSpPr>
          <p:nvPr/>
        </p:nvSpPr>
        <p:spPr bwMode="auto">
          <a:xfrm>
            <a:off x="5166748" y="3426775"/>
            <a:ext cx="248827" cy="2440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7" tIns="26787" rIns="26787" bIns="26787"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mn-lt"/>
                <a:ea typeface="+mn-ea"/>
                <a:cs typeface="+mn-ea"/>
                <a:sym typeface="+mn-lt"/>
              </a:rPr>
              <a:t>03</a:t>
            </a:r>
            <a:endParaRPr lang="es-ES" altLang="zh-CN" sz="1000" dirty="0">
              <a:solidFill>
                <a:schemeClr val="bg1"/>
              </a:solidFill>
              <a:latin typeface="+mn-lt"/>
              <a:ea typeface="+mn-ea"/>
              <a:cs typeface="+mn-ea"/>
              <a:sym typeface="+mn-lt"/>
            </a:endParaRPr>
          </a:p>
        </p:txBody>
      </p:sp>
      <p:sp>
        <p:nvSpPr>
          <p:cNvPr id="30750" name="AutoShape 30"/>
          <p:cNvSpPr>
            <a:spLocks/>
          </p:cNvSpPr>
          <p:nvPr/>
        </p:nvSpPr>
        <p:spPr bwMode="auto">
          <a:xfrm>
            <a:off x="4005951" y="1885350"/>
            <a:ext cx="221444" cy="2440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7" tIns="26787" rIns="26787" bIns="26787"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mn-lt"/>
                <a:ea typeface="+mn-ea"/>
                <a:cs typeface="+mn-ea"/>
                <a:sym typeface="+mn-lt"/>
              </a:rPr>
              <a:t>01</a:t>
            </a:r>
            <a:endParaRPr lang="es-ES" altLang="zh-CN" sz="1000" dirty="0">
              <a:solidFill>
                <a:schemeClr val="bg1"/>
              </a:solidFill>
              <a:latin typeface="+mn-lt"/>
              <a:ea typeface="+mn-ea"/>
              <a:cs typeface="+mn-ea"/>
              <a:sym typeface="+mn-lt"/>
            </a:endParaRPr>
          </a:p>
        </p:txBody>
      </p:sp>
      <p:sp>
        <p:nvSpPr>
          <p:cNvPr id="30751" name="AutoShape 31"/>
          <p:cNvSpPr>
            <a:spLocks/>
          </p:cNvSpPr>
          <p:nvPr/>
        </p:nvSpPr>
        <p:spPr bwMode="auto">
          <a:xfrm>
            <a:off x="4932695" y="1885149"/>
            <a:ext cx="235135" cy="2440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7" tIns="26787" rIns="26787" bIns="26787"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mn-lt"/>
                <a:ea typeface="+mn-ea"/>
                <a:cs typeface="+mn-ea"/>
                <a:sym typeface="+mn-lt"/>
              </a:rPr>
              <a:t>01</a:t>
            </a:r>
            <a:endParaRPr lang="es-ES" altLang="zh-CN" sz="1000" dirty="0">
              <a:solidFill>
                <a:schemeClr val="bg1"/>
              </a:solidFill>
              <a:latin typeface="+mn-lt"/>
              <a:ea typeface="+mn-ea"/>
              <a:cs typeface="+mn-ea"/>
              <a:sym typeface="+mn-lt"/>
            </a:endParaRPr>
          </a:p>
        </p:txBody>
      </p:sp>
      <p:sp>
        <p:nvSpPr>
          <p:cNvPr id="30754" name="AutoShape 34"/>
          <p:cNvSpPr>
            <a:spLocks/>
          </p:cNvSpPr>
          <p:nvPr/>
        </p:nvSpPr>
        <p:spPr bwMode="auto">
          <a:xfrm>
            <a:off x="5376287" y="2511780"/>
            <a:ext cx="248827" cy="2440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7" tIns="26787" rIns="26787" bIns="26787"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mn-lt"/>
                <a:ea typeface="+mn-ea"/>
                <a:cs typeface="+mn-ea"/>
                <a:sym typeface="+mn-lt"/>
              </a:rPr>
              <a:t>02</a:t>
            </a:r>
            <a:endParaRPr lang="es-ES" altLang="zh-CN" sz="1000" dirty="0">
              <a:solidFill>
                <a:schemeClr val="bg1"/>
              </a:solidFill>
              <a:latin typeface="+mn-lt"/>
              <a:ea typeface="+mn-ea"/>
              <a:cs typeface="+mn-ea"/>
              <a:sym typeface="+mn-lt"/>
            </a:endParaRPr>
          </a:p>
        </p:txBody>
      </p:sp>
      <p:sp>
        <p:nvSpPr>
          <p:cNvPr id="30755" name="AutoShape 35"/>
          <p:cNvSpPr>
            <a:spLocks/>
          </p:cNvSpPr>
          <p:nvPr/>
        </p:nvSpPr>
        <p:spPr bwMode="auto">
          <a:xfrm>
            <a:off x="3489159" y="2497492"/>
            <a:ext cx="248827" cy="2440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7" tIns="26787" rIns="26787" bIns="26787"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mn-lt"/>
                <a:ea typeface="+mn-ea"/>
                <a:cs typeface="+mn-ea"/>
                <a:sym typeface="+mn-lt"/>
              </a:rPr>
              <a:t>02</a:t>
            </a:r>
            <a:endParaRPr lang="es-ES" altLang="zh-CN" sz="1000" dirty="0">
              <a:solidFill>
                <a:schemeClr val="bg1"/>
              </a:solidFill>
              <a:latin typeface="+mn-lt"/>
              <a:ea typeface="+mn-ea"/>
              <a:cs typeface="+mn-ea"/>
              <a:sym typeface="+mn-lt"/>
            </a:endParaRPr>
          </a:p>
        </p:txBody>
      </p:sp>
      <p:sp>
        <p:nvSpPr>
          <p:cNvPr id="30758" name="AutoShape 38"/>
          <p:cNvSpPr>
            <a:spLocks/>
          </p:cNvSpPr>
          <p:nvPr/>
        </p:nvSpPr>
        <p:spPr bwMode="auto">
          <a:xfrm>
            <a:off x="2988395" y="1739065"/>
            <a:ext cx="161916"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headEnd/>
            <a:tailEnd/>
          </a:ln>
          <a:effectLst/>
        </p:spPr>
        <p:txBody>
          <a:bodyPr lIns="0" tIns="0" rIns="0" bIns="0" anchor="ctr"/>
          <a:lstStyle/>
          <a:p>
            <a:pPr algn="r" defTabSz="219054">
              <a:lnSpc>
                <a:spcPct val="120000"/>
              </a:lnSpc>
              <a:defRPr/>
            </a:pPr>
            <a:endParaRPr lang="es-ES" sz="1500" dirty="0">
              <a:solidFill>
                <a:schemeClr val="bg1">
                  <a:lumMod val="65000"/>
                </a:schemeClr>
              </a:solidFill>
              <a:effectLst>
                <a:outerShdw blurRad="38100" dist="38100" dir="2700000" algn="tl">
                  <a:srgbClr val="000000"/>
                </a:outerShdw>
              </a:effectLst>
              <a:cs typeface="+mn-ea"/>
              <a:sym typeface="+mn-lt"/>
            </a:endParaRPr>
          </a:p>
        </p:txBody>
      </p:sp>
      <p:sp>
        <p:nvSpPr>
          <p:cNvPr id="30761" name="AutoShape 41"/>
          <p:cNvSpPr>
            <a:spLocks/>
          </p:cNvSpPr>
          <p:nvPr/>
        </p:nvSpPr>
        <p:spPr bwMode="auto">
          <a:xfrm>
            <a:off x="6030593" y="1739065"/>
            <a:ext cx="161916"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headEnd/>
            <a:tailEnd/>
          </a:ln>
          <a:effectLst/>
        </p:spPr>
        <p:txBody>
          <a:bodyPr lIns="0" tIns="0" rIns="0" bIns="0" anchor="ctr"/>
          <a:lstStyle/>
          <a:p>
            <a:pPr defTabSz="219054">
              <a:lnSpc>
                <a:spcPct val="120000"/>
              </a:lnSpc>
              <a:defRPr/>
            </a:pPr>
            <a:endParaRPr lang="es-ES" sz="1500" dirty="0">
              <a:solidFill>
                <a:schemeClr val="bg1">
                  <a:lumMod val="65000"/>
                </a:schemeClr>
              </a:solidFill>
              <a:effectLst>
                <a:outerShdw blurRad="38100" dist="38100" dir="2700000" algn="tl">
                  <a:srgbClr val="000000"/>
                </a:outerShdw>
              </a:effectLst>
              <a:cs typeface="+mn-ea"/>
              <a:sym typeface="+mn-lt"/>
            </a:endParaRPr>
          </a:p>
        </p:txBody>
      </p:sp>
      <p:sp>
        <p:nvSpPr>
          <p:cNvPr id="30764" name="AutoShape 44"/>
          <p:cNvSpPr>
            <a:spLocks/>
          </p:cNvSpPr>
          <p:nvPr/>
        </p:nvSpPr>
        <p:spPr bwMode="auto">
          <a:xfrm>
            <a:off x="2989585" y="2621913"/>
            <a:ext cx="161916"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headEnd/>
            <a:tailEnd/>
          </a:ln>
          <a:effectLst/>
        </p:spPr>
        <p:txBody>
          <a:bodyPr lIns="0" tIns="0" rIns="0" bIns="0" anchor="ctr"/>
          <a:lstStyle/>
          <a:p>
            <a:pPr algn="r" defTabSz="219054">
              <a:lnSpc>
                <a:spcPct val="120000"/>
              </a:lnSpc>
              <a:defRPr/>
            </a:pPr>
            <a:endParaRPr lang="es-ES" sz="1500" dirty="0">
              <a:solidFill>
                <a:schemeClr val="bg1">
                  <a:lumMod val="65000"/>
                </a:schemeClr>
              </a:solidFill>
              <a:effectLst>
                <a:outerShdw blurRad="38100" dist="38100" dir="2700000" algn="tl">
                  <a:srgbClr val="000000"/>
                </a:outerShdw>
              </a:effectLst>
              <a:cs typeface="+mn-ea"/>
              <a:sym typeface="+mn-lt"/>
            </a:endParaRPr>
          </a:p>
        </p:txBody>
      </p:sp>
      <p:sp>
        <p:nvSpPr>
          <p:cNvPr id="30767" name="AutoShape 47"/>
          <p:cNvSpPr>
            <a:spLocks/>
          </p:cNvSpPr>
          <p:nvPr/>
        </p:nvSpPr>
        <p:spPr bwMode="auto">
          <a:xfrm>
            <a:off x="6009758" y="2621913"/>
            <a:ext cx="161916"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headEnd/>
            <a:tailEnd/>
          </a:ln>
          <a:effectLst/>
        </p:spPr>
        <p:txBody>
          <a:bodyPr lIns="0" tIns="0" rIns="0" bIns="0" anchor="ctr"/>
          <a:lstStyle/>
          <a:p>
            <a:pPr defTabSz="219054">
              <a:lnSpc>
                <a:spcPct val="120000"/>
              </a:lnSpc>
              <a:defRPr/>
            </a:pPr>
            <a:endParaRPr lang="es-ES" sz="1500" dirty="0">
              <a:solidFill>
                <a:schemeClr val="bg1">
                  <a:lumMod val="65000"/>
                </a:schemeClr>
              </a:solidFill>
              <a:effectLst>
                <a:outerShdw blurRad="38100" dist="38100" dir="2700000" algn="tl">
                  <a:srgbClr val="000000"/>
                </a:outerShdw>
              </a:effectLst>
              <a:cs typeface="+mn-ea"/>
              <a:sym typeface="+mn-lt"/>
            </a:endParaRPr>
          </a:p>
        </p:txBody>
      </p:sp>
      <p:sp>
        <p:nvSpPr>
          <p:cNvPr id="30773" name="AutoShape 53"/>
          <p:cNvSpPr>
            <a:spLocks/>
          </p:cNvSpPr>
          <p:nvPr/>
        </p:nvSpPr>
        <p:spPr bwMode="auto">
          <a:xfrm>
            <a:off x="6009758" y="3497618"/>
            <a:ext cx="161916"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headEnd/>
            <a:tailEnd/>
          </a:ln>
          <a:effectLst/>
        </p:spPr>
        <p:txBody>
          <a:bodyPr lIns="0" tIns="0" rIns="0" bIns="0" anchor="ctr"/>
          <a:lstStyle/>
          <a:p>
            <a:pPr defTabSz="219054">
              <a:lnSpc>
                <a:spcPct val="120000"/>
              </a:lnSpc>
              <a:defRPr/>
            </a:pPr>
            <a:endParaRPr lang="es-ES" sz="1500" dirty="0">
              <a:solidFill>
                <a:schemeClr val="bg1">
                  <a:lumMod val="65000"/>
                </a:schemeClr>
              </a:solidFill>
              <a:effectLst>
                <a:outerShdw blurRad="38100" dist="38100" dir="2700000" algn="tl">
                  <a:srgbClr val="000000"/>
                </a:outerShdw>
              </a:effectLst>
              <a:cs typeface="+mn-ea"/>
              <a:sym typeface="+mn-lt"/>
            </a:endParaRPr>
          </a:p>
        </p:txBody>
      </p:sp>
      <p:cxnSp>
        <p:nvCxnSpPr>
          <p:cNvPr id="6" name="直接连接符 5">
            <a:extLst>
              <a:ext uri="{FF2B5EF4-FFF2-40B4-BE49-F238E27FC236}">
                <a16:creationId xmlns:a16="http://schemas.microsoft.com/office/drawing/2014/main" id="{B4D58DE1-7685-0E28-A3F6-69E2BED98F17}"/>
              </a:ext>
            </a:extLst>
          </p:cNvPr>
          <p:cNvCxnSpPr/>
          <p:nvPr/>
        </p:nvCxnSpPr>
        <p:spPr>
          <a:xfrm>
            <a:off x="4580222" y="2129227"/>
            <a:ext cx="0" cy="730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DD6180E-7CD7-D424-32EE-934BC5ED80ED}"/>
              </a:ext>
            </a:extLst>
          </p:cNvPr>
          <p:cNvCxnSpPr/>
          <p:nvPr/>
        </p:nvCxnSpPr>
        <p:spPr>
          <a:xfrm flipV="1">
            <a:off x="4227395" y="2859782"/>
            <a:ext cx="352827"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444D6F5-3609-B9F3-3B44-321D952DDC65}"/>
              </a:ext>
            </a:extLst>
          </p:cNvPr>
          <p:cNvCxnSpPr/>
          <p:nvPr/>
        </p:nvCxnSpPr>
        <p:spPr>
          <a:xfrm flipH="1" flipV="1">
            <a:off x="4580222" y="2859782"/>
            <a:ext cx="352473" cy="72008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DB61C02-CEEC-8E51-68D1-D9B5F999DA59}"/>
              </a:ext>
            </a:extLst>
          </p:cNvPr>
          <p:cNvSpPr txBox="1"/>
          <p:nvPr/>
        </p:nvSpPr>
        <p:spPr>
          <a:xfrm>
            <a:off x="4032107" y="2553264"/>
            <a:ext cx="566852" cy="646331"/>
          </a:xfrm>
          <a:prstGeom prst="rect">
            <a:avLst/>
          </a:prstGeom>
          <a:noFill/>
        </p:spPr>
        <p:txBody>
          <a:bodyPr wrap="square" rtlCol="0">
            <a:spAutoFit/>
          </a:bodyPr>
          <a:lstStyle/>
          <a:p>
            <a:r>
              <a:rPr lang="zh-CN" altLang="en-US" dirty="0">
                <a:solidFill>
                  <a:schemeClr val="accent1">
                    <a:lumMod val="75000"/>
                  </a:schemeClr>
                </a:solidFill>
              </a:rPr>
              <a:t>优点</a:t>
            </a:r>
          </a:p>
        </p:txBody>
      </p:sp>
      <p:sp>
        <p:nvSpPr>
          <p:cNvPr id="12" name="文本框 11">
            <a:extLst>
              <a:ext uri="{FF2B5EF4-FFF2-40B4-BE49-F238E27FC236}">
                <a16:creationId xmlns:a16="http://schemas.microsoft.com/office/drawing/2014/main" id="{BB9D5021-A7B8-19FD-69D0-B277F882B10D}"/>
              </a:ext>
            </a:extLst>
          </p:cNvPr>
          <p:cNvSpPr txBox="1"/>
          <p:nvPr/>
        </p:nvSpPr>
        <p:spPr>
          <a:xfrm>
            <a:off x="4773772" y="2548868"/>
            <a:ext cx="460482" cy="646331"/>
          </a:xfrm>
          <a:prstGeom prst="rect">
            <a:avLst/>
          </a:prstGeom>
          <a:noFill/>
        </p:spPr>
        <p:txBody>
          <a:bodyPr wrap="square" rtlCol="0">
            <a:spAutoFit/>
          </a:bodyPr>
          <a:lstStyle/>
          <a:p>
            <a:r>
              <a:rPr lang="zh-CN" altLang="en-US" dirty="0">
                <a:solidFill>
                  <a:schemeClr val="accent1">
                    <a:lumMod val="75000"/>
                  </a:schemeClr>
                </a:solidFill>
              </a:rPr>
              <a:t>缺点</a:t>
            </a:r>
          </a:p>
        </p:txBody>
      </p:sp>
      <p:sp>
        <p:nvSpPr>
          <p:cNvPr id="14" name="文本框 13">
            <a:extLst>
              <a:ext uri="{FF2B5EF4-FFF2-40B4-BE49-F238E27FC236}">
                <a16:creationId xmlns:a16="http://schemas.microsoft.com/office/drawing/2014/main" id="{D119D430-9BB3-DC38-BB36-C21FE7FAA25D}"/>
              </a:ext>
            </a:extLst>
          </p:cNvPr>
          <p:cNvSpPr txBox="1"/>
          <p:nvPr/>
        </p:nvSpPr>
        <p:spPr>
          <a:xfrm>
            <a:off x="416764" y="1471233"/>
            <a:ext cx="2368359" cy="2677656"/>
          </a:xfrm>
          <a:prstGeom prst="rect">
            <a:avLst/>
          </a:prstGeom>
          <a:noFill/>
        </p:spPr>
        <p:txBody>
          <a:bodyPr wrap="square">
            <a:spAutoFit/>
          </a:bodyPr>
          <a:lstStyle/>
          <a:p>
            <a:r>
              <a:rPr lang="zh-CN" altLang="en-US" sz="1400" b="1" dirty="0">
                <a:solidFill>
                  <a:schemeClr val="accent1"/>
                </a:solidFill>
              </a:rPr>
              <a:t>算法简单易懂：</a:t>
            </a:r>
            <a:endParaRPr lang="en-US" altLang="zh-CN" sz="1400" b="1" dirty="0">
              <a:solidFill>
                <a:schemeClr val="accent1"/>
              </a:solidFill>
            </a:endParaRPr>
          </a:p>
          <a:p>
            <a:r>
              <a:rPr lang="en-US" altLang="zh-CN" sz="1400" b="1" dirty="0">
                <a:solidFill>
                  <a:schemeClr val="accent1"/>
                </a:solidFill>
              </a:rPr>
              <a:t>Floyd</a:t>
            </a:r>
            <a:r>
              <a:rPr lang="zh-CN" altLang="en-US" sz="1400" b="1" dirty="0">
                <a:solidFill>
                  <a:schemeClr val="accent1"/>
                </a:solidFill>
              </a:rPr>
              <a:t>算法的核心思想是动态规划，容易理解</a:t>
            </a:r>
            <a:endParaRPr lang="en-US" altLang="zh-CN" sz="1400" b="1" dirty="0">
              <a:solidFill>
                <a:schemeClr val="accent1"/>
              </a:solidFill>
            </a:endParaRPr>
          </a:p>
          <a:p>
            <a:endParaRPr lang="zh-CN" altLang="en-US" sz="1400" b="1" dirty="0">
              <a:solidFill>
                <a:schemeClr val="accent1"/>
              </a:solidFill>
            </a:endParaRPr>
          </a:p>
          <a:p>
            <a:r>
              <a:rPr lang="zh-CN" altLang="en-US" sz="1400" b="1" dirty="0">
                <a:solidFill>
                  <a:schemeClr val="accent1"/>
                </a:solidFill>
              </a:rPr>
              <a:t>算法正确性高：</a:t>
            </a:r>
            <a:endParaRPr lang="en-US" altLang="zh-CN" sz="1400" b="1" dirty="0">
              <a:solidFill>
                <a:schemeClr val="accent1"/>
              </a:solidFill>
            </a:endParaRPr>
          </a:p>
          <a:p>
            <a:r>
              <a:rPr lang="en-US" altLang="zh-CN" sz="1400" b="1" dirty="0">
                <a:solidFill>
                  <a:schemeClr val="accent1"/>
                </a:solidFill>
              </a:rPr>
              <a:t>Floyd</a:t>
            </a:r>
            <a:r>
              <a:rPr lang="zh-CN" altLang="en-US" sz="1400" b="1" dirty="0">
                <a:solidFill>
                  <a:schemeClr val="accent1"/>
                </a:solidFill>
              </a:rPr>
              <a:t>算法能够得到最优解，保证了算法的正确性。</a:t>
            </a:r>
            <a:endParaRPr lang="en-US" altLang="zh-CN" sz="1400" b="1" dirty="0">
              <a:solidFill>
                <a:schemeClr val="accent1"/>
              </a:solidFill>
            </a:endParaRPr>
          </a:p>
          <a:p>
            <a:endParaRPr lang="zh-CN" altLang="en-US" sz="1400" b="1" dirty="0">
              <a:solidFill>
                <a:schemeClr val="accent1"/>
              </a:solidFill>
            </a:endParaRPr>
          </a:p>
          <a:p>
            <a:r>
              <a:rPr lang="zh-CN" altLang="en-US" sz="1400" b="1" dirty="0">
                <a:solidFill>
                  <a:schemeClr val="accent1"/>
                </a:solidFill>
              </a:rPr>
              <a:t>可以处理有向图和负权边：</a:t>
            </a:r>
            <a:r>
              <a:rPr lang="en-US" altLang="zh-CN" sz="1400" b="1" dirty="0">
                <a:solidFill>
                  <a:schemeClr val="accent1"/>
                </a:solidFill>
              </a:rPr>
              <a:t>Floyd</a:t>
            </a:r>
            <a:r>
              <a:rPr lang="zh-CN" altLang="en-US" sz="1400" b="1" dirty="0">
                <a:solidFill>
                  <a:schemeClr val="accent1"/>
                </a:solidFill>
              </a:rPr>
              <a:t>算法能够处理有向图和负权边的情况，具有较高的通用性。</a:t>
            </a:r>
          </a:p>
        </p:txBody>
      </p:sp>
      <p:sp>
        <p:nvSpPr>
          <p:cNvPr id="15" name="文本框 14">
            <a:extLst>
              <a:ext uri="{FF2B5EF4-FFF2-40B4-BE49-F238E27FC236}">
                <a16:creationId xmlns:a16="http://schemas.microsoft.com/office/drawing/2014/main" id="{4CE1CE66-A103-4C38-F8F2-A03F23328EDE}"/>
              </a:ext>
            </a:extLst>
          </p:cNvPr>
          <p:cNvSpPr txBox="1"/>
          <p:nvPr/>
        </p:nvSpPr>
        <p:spPr>
          <a:xfrm>
            <a:off x="3621535" y="3364836"/>
            <a:ext cx="454171" cy="253603"/>
          </a:xfrm>
          <a:prstGeom prst="rect">
            <a:avLst/>
          </a:prstGeom>
          <a:noFill/>
        </p:spPr>
        <p:txBody>
          <a:bodyPr wrap="square" rtlCol="0">
            <a:spAutoFit/>
          </a:bodyPr>
          <a:lstStyle/>
          <a:p>
            <a:r>
              <a:rPr lang="en-US" altLang="zh-CN" sz="1050" dirty="0">
                <a:solidFill>
                  <a:schemeClr val="bg1">
                    <a:lumMod val="95000"/>
                  </a:schemeClr>
                </a:solidFill>
              </a:rPr>
              <a:t>03</a:t>
            </a:r>
            <a:endParaRPr lang="zh-CN" altLang="en-US" sz="1050" dirty="0">
              <a:solidFill>
                <a:schemeClr val="bg1">
                  <a:lumMod val="95000"/>
                </a:schemeClr>
              </a:solidFill>
            </a:endParaRPr>
          </a:p>
        </p:txBody>
      </p:sp>
      <p:sp>
        <p:nvSpPr>
          <p:cNvPr id="21" name="AutoShape 44">
            <a:extLst>
              <a:ext uri="{FF2B5EF4-FFF2-40B4-BE49-F238E27FC236}">
                <a16:creationId xmlns:a16="http://schemas.microsoft.com/office/drawing/2014/main" id="{A02E8116-F81C-B7D5-015D-AF0ED86BFB5B}"/>
              </a:ext>
            </a:extLst>
          </p:cNvPr>
          <p:cNvSpPr>
            <a:spLocks/>
          </p:cNvSpPr>
          <p:nvPr/>
        </p:nvSpPr>
        <p:spPr bwMode="auto">
          <a:xfrm>
            <a:off x="2994327" y="3548814"/>
            <a:ext cx="161916"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headEnd/>
            <a:tailEnd/>
          </a:ln>
          <a:effectLst/>
        </p:spPr>
        <p:txBody>
          <a:bodyPr lIns="0" tIns="0" rIns="0" bIns="0" anchor="ctr"/>
          <a:lstStyle/>
          <a:p>
            <a:pPr algn="r" defTabSz="219054">
              <a:lnSpc>
                <a:spcPct val="120000"/>
              </a:lnSpc>
              <a:defRPr/>
            </a:pPr>
            <a:endParaRPr lang="es-ES" sz="1500" dirty="0">
              <a:solidFill>
                <a:schemeClr val="bg1">
                  <a:lumMod val="65000"/>
                </a:schemeClr>
              </a:solidFill>
              <a:effectLst>
                <a:outerShdw blurRad="38100" dist="38100" dir="2700000" algn="tl">
                  <a:srgbClr val="000000"/>
                </a:outerShdw>
              </a:effectLst>
              <a:cs typeface="+mn-ea"/>
              <a:sym typeface="+mn-lt"/>
            </a:endParaRPr>
          </a:p>
        </p:txBody>
      </p:sp>
      <p:sp>
        <p:nvSpPr>
          <p:cNvPr id="23" name="文本框 22">
            <a:extLst>
              <a:ext uri="{FF2B5EF4-FFF2-40B4-BE49-F238E27FC236}">
                <a16:creationId xmlns:a16="http://schemas.microsoft.com/office/drawing/2014/main" id="{9E9F50BF-106E-6B7A-7AC5-7C98952A4AFF}"/>
              </a:ext>
            </a:extLst>
          </p:cNvPr>
          <p:cNvSpPr txBox="1"/>
          <p:nvPr/>
        </p:nvSpPr>
        <p:spPr>
          <a:xfrm>
            <a:off x="6234178" y="1029541"/>
            <a:ext cx="2951644" cy="2954655"/>
          </a:xfrm>
          <a:prstGeom prst="rect">
            <a:avLst/>
          </a:prstGeom>
          <a:noFill/>
        </p:spPr>
        <p:txBody>
          <a:bodyPr wrap="square">
            <a:spAutoFit/>
          </a:bodyPr>
          <a:lstStyle/>
          <a:p>
            <a:endParaRPr lang="zh-CN" altLang="en-US" b="1" dirty="0"/>
          </a:p>
          <a:p>
            <a:r>
              <a:rPr lang="zh-CN" altLang="en-US" sz="1400" b="1" dirty="0">
                <a:solidFill>
                  <a:schemeClr val="accent1"/>
                </a:solidFill>
              </a:rPr>
              <a:t>时间复杂度较高：</a:t>
            </a:r>
            <a:endParaRPr lang="en-US" altLang="zh-CN" sz="1400" b="1" dirty="0">
              <a:solidFill>
                <a:schemeClr val="accent1"/>
              </a:solidFill>
            </a:endParaRPr>
          </a:p>
          <a:p>
            <a:r>
              <a:rPr lang="en-US" altLang="zh-CN" sz="1400" b="1" dirty="0">
                <a:solidFill>
                  <a:schemeClr val="accent1"/>
                </a:solidFill>
              </a:rPr>
              <a:t>Floyd</a:t>
            </a:r>
            <a:r>
              <a:rPr lang="zh-CN" altLang="en-US" sz="1400" b="1" dirty="0">
                <a:solidFill>
                  <a:schemeClr val="accent1"/>
                </a:solidFill>
              </a:rPr>
              <a:t>算法的时间复杂度为</a:t>
            </a:r>
            <a:r>
              <a:rPr lang="en-US" altLang="zh-CN" sz="1400" b="1" dirty="0">
                <a:solidFill>
                  <a:schemeClr val="accent1"/>
                </a:solidFill>
              </a:rPr>
              <a:t>O(n^3)</a:t>
            </a:r>
            <a:r>
              <a:rPr lang="zh-CN" altLang="en-US" sz="1400" b="1" dirty="0">
                <a:solidFill>
                  <a:schemeClr val="accent1"/>
                </a:solidFill>
              </a:rPr>
              <a:t>，在图较大时计算量比较大。</a:t>
            </a:r>
            <a:endParaRPr lang="en-US" altLang="zh-CN" sz="1400" b="1" dirty="0">
              <a:solidFill>
                <a:schemeClr val="accent1"/>
              </a:solidFill>
            </a:endParaRPr>
          </a:p>
          <a:p>
            <a:endParaRPr lang="zh-CN" altLang="en-US" sz="1400" b="1" dirty="0">
              <a:solidFill>
                <a:schemeClr val="accent1"/>
              </a:solidFill>
            </a:endParaRPr>
          </a:p>
          <a:p>
            <a:r>
              <a:rPr lang="zh-CN" altLang="en-US" sz="1400" b="1" dirty="0">
                <a:solidFill>
                  <a:schemeClr val="accent1"/>
                </a:solidFill>
              </a:rPr>
              <a:t>空间复杂度较高：</a:t>
            </a:r>
            <a:endParaRPr lang="en-US" altLang="zh-CN" sz="1400" b="1" dirty="0">
              <a:solidFill>
                <a:schemeClr val="accent1"/>
              </a:solidFill>
            </a:endParaRPr>
          </a:p>
          <a:p>
            <a:r>
              <a:rPr lang="en-US" altLang="zh-CN" sz="1400" b="1" dirty="0">
                <a:solidFill>
                  <a:schemeClr val="accent1"/>
                </a:solidFill>
              </a:rPr>
              <a:t>Floyd</a:t>
            </a:r>
            <a:r>
              <a:rPr lang="zh-CN" altLang="en-US" sz="1400" b="1" dirty="0">
                <a:solidFill>
                  <a:schemeClr val="accent1"/>
                </a:solidFill>
              </a:rPr>
              <a:t>算法需要使用二维数组存储任意两点之间的最短路径长度，占用空间较大。</a:t>
            </a:r>
            <a:endParaRPr lang="en-US" altLang="zh-CN" sz="1400" b="1" dirty="0">
              <a:solidFill>
                <a:schemeClr val="accent1"/>
              </a:solidFill>
            </a:endParaRPr>
          </a:p>
          <a:p>
            <a:endParaRPr lang="zh-CN" altLang="en-US" sz="1400" b="1" dirty="0">
              <a:solidFill>
                <a:schemeClr val="accent1"/>
              </a:solidFill>
            </a:endParaRPr>
          </a:p>
          <a:p>
            <a:r>
              <a:rPr lang="zh-CN" altLang="en-US" sz="1400" b="1" dirty="0">
                <a:solidFill>
                  <a:schemeClr val="accent1"/>
                </a:solidFill>
              </a:rPr>
              <a:t>对于稀疏图不适用：</a:t>
            </a:r>
            <a:endParaRPr lang="en-US" altLang="zh-CN" sz="1400" b="1" dirty="0">
              <a:solidFill>
                <a:schemeClr val="accent1"/>
              </a:solidFill>
            </a:endParaRPr>
          </a:p>
          <a:p>
            <a:r>
              <a:rPr lang="zh-CN" altLang="en-US" sz="1400" b="1" dirty="0">
                <a:solidFill>
                  <a:schemeClr val="accent1"/>
                </a:solidFill>
              </a:rPr>
              <a:t>如果图比较稀疏，使用</a:t>
            </a:r>
            <a:r>
              <a:rPr lang="en-US" altLang="zh-CN" sz="1400" b="1" dirty="0">
                <a:solidFill>
                  <a:schemeClr val="accent1"/>
                </a:solidFill>
              </a:rPr>
              <a:t>Floyd</a:t>
            </a:r>
            <a:r>
              <a:rPr lang="zh-CN" altLang="en-US" sz="1400" b="1" dirty="0">
                <a:solidFill>
                  <a:schemeClr val="accent1"/>
                </a:solidFill>
              </a:rPr>
              <a:t>算法会造成不必要的计算，影响算法效率。</a:t>
            </a:r>
          </a:p>
        </p:txBody>
      </p:sp>
      <p:sp>
        <p:nvSpPr>
          <p:cNvPr id="25" name="文本框 24">
            <a:extLst>
              <a:ext uri="{FF2B5EF4-FFF2-40B4-BE49-F238E27FC236}">
                <a16:creationId xmlns:a16="http://schemas.microsoft.com/office/drawing/2014/main" id="{686D2880-4D6B-890C-3745-F910645EB6EB}"/>
              </a:ext>
            </a:extLst>
          </p:cNvPr>
          <p:cNvSpPr txBox="1"/>
          <p:nvPr/>
        </p:nvSpPr>
        <p:spPr>
          <a:xfrm>
            <a:off x="4084898" y="3711479"/>
            <a:ext cx="4642338" cy="307777"/>
          </a:xfrm>
          <a:prstGeom prst="rect">
            <a:avLst/>
          </a:prstGeom>
          <a:noFill/>
        </p:spPr>
        <p:txBody>
          <a:bodyPr wrap="square">
            <a:spAutoFit/>
          </a:bodyPr>
          <a:lstStyle/>
          <a:p>
            <a:r>
              <a:rPr lang="en-US" altLang="zh-CN" sz="1400" dirty="0">
                <a:solidFill>
                  <a:schemeClr val="bg1"/>
                </a:solidFill>
              </a:rPr>
              <a:t>Floyd</a:t>
            </a:r>
            <a:r>
              <a:rPr lang="zh-CN" altLang="en-US" sz="1400" dirty="0">
                <a:solidFill>
                  <a:schemeClr val="bg1"/>
                </a:solidFill>
              </a:rPr>
              <a:t>算法</a:t>
            </a:r>
          </a:p>
        </p:txBody>
      </p:sp>
    </p:spTree>
    <p:extLst>
      <p:ext uri="{BB962C8B-B14F-4D97-AF65-F5344CB8AC3E}">
        <p14:creationId xmlns:p14="http://schemas.microsoft.com/office/powerpoint/2010/main" val="36395341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nodeType="afterGroup">
                            <p:stCondLst>
                              <p:cond delay="1100"/>
                            </p:stCondLst>
                            <p:childTnLst>
                              <p:par>
                                <p:cTn id="10" presetID="9" presetClass="entr" presetSubtype="0" fill="hold" grpId="0" nodeType="afterEffect">
                                  <p:stCondLst>
                                    <p:cond delay="100"/>
                                  </p:stCondLst>
                                  <p:childTnLst>
                                    <p:set>
                                      <p:cBhvr>
                                        <p:cTn id="11" dur="1" fill="hold">
                                          <p:stCondLst>
                                            <p:cond delay="0"/>
                                          </p:stCondLst>
                                        </p:cTn>
                                        <p:tgtEl>
                                          <p:spTgt spid="30750"/>
                                        </p:tgtEl>
                                        <p:attrNameLst>
                                          <p:attrName>style.visibility</p:attrName>
                                        </p:attrNameLst>
                                      </p:cBhvr>
                                      <p:to>
                                        <p:strVal val="visible"/>
                                      </p:to>
                                    </p:set>
                                    <p:animEffect transition="in" filter="dissolve">
                                      <p:cBhvr>
                                        <p:cTn id="12" dur="500"/>
                                        <p:tgtEl>
                                          <p:spTgt spid="30750"/>
                                        </p:tgtEl>
                                      </p:cBhvr>
                                    </p:animEffect>
                                  </p:childTnLst>
                                </p:cTn>
                              </p:par>
                            </p:childTnLst>
                          </p:cTn>
                        </p:par>
                        <p:par>
                          <p:cTn id="13" fill="hold" nodeType="afterGroup">
                            <p:stCondLst>
                              <p:cond delay="1700"/>
                            </p:stCondLst>
                            <p:childTnLst>
                              <p:par>
                                <p:cTn id="14" presetID="9" presetClass="entr" presetSubtype="0" fill="hold" grpId="0" nodeType="afterEffect">
                                  <p:stCondLst>
                                    <p:cond delay="100"/>
                                  </p:stCondLst>
                                  <p:childTnLst>
                                    <p:set>
                                      <p:cBhvr>
                                        <p:cTn id="15" dur="1" fill="hold">
                                          <p:stCondLst>
                                            <p:cond delay="0"/>
                                          </p:stCondLst>
                                        </p:cTn>
                                        <p:tgtEl>
                                          <p:spTgt spid="30751"/>
                                        </p:tgtEl>
                                        <p:attrNameLst>
                                          <p:attrName>style.visibility</p:attrName>
                                        </p:attrNameLst>
                                      </p:cBhvr>
                                      <p:to>
                                        <p:strVal val="visible"/>
                                      </p:to>
                                    </p:set>
                                    <p:animEffect transition="in" filter="dissolve">
                                      <p:cBhvr>
                                        <p:cTn id="16" dur="500"/>
                                        <p:tgtEl>
                                          <p:spTgt spid="30751"/>
                                        </p:tgtEl>
                                      </p:cBhvr>
                                    </p:animEffect>
                                  </p:childTnLst>
                                </p:cTn>
                              </p:par>
                            </p:childTnLst>
                          </p:cTn>
                        </p:par>
                        <p:par>
                          <p:cTn id="17" fill="hold" nodeType="afterGroup">
                            <p:stCondLst>
                              <p:cond delay="2300"/>
                            </p:stCondLst>
                            <p:childTnLst>
                              <p:par>
                                <p:cTn id="18" presetID="9" presetClass="entr" presetSubtype="0" fill="hold" grpId="0" nodeType="afterEffect">
                                  <p:stCondLst>
                                    <p:cond delay="0"/>
                                  </p:stCondLst>
                                  <p:childTnLst>
                                    <p:set>
                                      <p:cBhvr>
                                        <p:cTn id="19" dur="1" fill="hold">
                                          <p:stCondLst>
                                            <p:cond delay="0"/>
                                          </p:stCondLst>
                                        </p:cTn>
                                        <p:tgtEl>
                                          <p:spTgt spid="30754"/>
                                        </p:tgtEl>
                                        <p:attrNameLst>
                                          <p:attrName>style.visibility</p:attrName>
                                        </p:attrNameLst>
                                      </p:cBhvr>
                                      <p:to>
                                        <p:strVal val="visible"/>
                                      </p:to>
                                    </p:set>
                                    <p:animEffect transition="in" filter="dissolve">
                                      <p:cBhvr>
                                        <p:cTn id="20" dur="500"/>
                                        <p:tgtEl>
                                          <p:spTgt spid="30754"/>
                                        </p:tgtEl>
                                      </p:cBhvr>
                                    </p:animEffect>
                                  </p:childTnLst>
                                </p:cTn>
                              </p:par>
                            </p:childTnLst>
                          </p:cTn>
                        </p:par>
                        <p:par>
                          <p:cTn id="21" fill="hold">
                            <p:stCondLst>
                              <p:cond delay="2800"/>
                            </p:stCondLst>
                            <p:childTnLst>
                              <p:par>
                                <p:cTn id="22" presetID="9" presetClass="entr" presetSubtype="0" fill="hold" grpId="0" nodeType="afterEffect">
                                  <p:stCondLst>
                                    <p:cond delay="0"/>
                                  </p:stCondLst>
                                  <p:childTnLst>
                                    <p:set>
                                      <p:cBhvr>
                                        <p:cTn id="23" dur="1" fill="hold">
                                          <p:stCondLst>
                                            <p:cond delay="0"/>
                                          </p:stCondLst>
                                        </p:cTn>
                                        <p:tgtEl>
                                          <p:spTgt spid="30749"/>
                                        </p:tgtEl>
                                        <p:attrNameLst>
                                          <p:attrName>style.visibility</p:attrName>
                                        </p:attrNameLst>
                                      </p:cBhvr>
                                      <p:to>
                                        <p:strVal val="visible"/>
                                      </p:to>
                                    </p:set>
                                    <p:animEffect transition="in" filter="dissolve">
                                      <p:cBhvr>
                                        <p:cTn id="24" dur="500"/>
                                        <p:tgtEl>
                                          <p:spTgt spid="30749"/>
                                        </p:tgtEl>
                                      </p:cBhvr>
                                    </p:animEffect>
                                  </p:childTnLst>
                                </p:cTn>
                              </p:par>
                            </p:childTnLst>
                          </p:cTn>
                        </p:par>
                        <p:par>
                          <p:cTn id="25" fill="hold" nodeType="afterGroup">
                            <p:stCondLst>
                              <p:cond delay="3300"/>
                            </p:stCondLst>
                            <p:childTnLst>
                              <p:par>
                                <p:cTn id="26" presetID="9" presetClass="entr" presetSubtype="0" fill="hold" grpId="0" nodeType="afterEffect">
                                  <p:stCondLst>
                                    <p:cond delay="100"/>
                                  </p:stCondLst>
                                  <p:childTnLst>
                                    <p:set>
                                      <p:cBhvr>
                                        <p:cTn id="27" dur="1" fill="hold">
                                          <p:stCondLst>
                                            <p:cond delay="0"/>
                                          </p:stCondLst>
                                        </p:cTn>
                                        <p:tgtEl>
                                          <p:spTgt spid="30755"/>
                                        </p:tgtEl>
                                        <p:attrNameLst>
                                          <p:attrName>style.visibility</p:attrName>
                                        </p:attrNameLst>
                                      </p:cBhvr>
                                      <p:to>
                                        <p:strVal val="visible"/>
                                      </p:to>
                                    </p:set>
                                    <p:animEffect transition="in" filter="dissolve">
                                      <p:cBhvr>
                                        <p:cTn id="28" dur="500"/>
                                        <p:tgtEl>
                                          <p:spTgt spid="30755"/>
                                        </p:tgtEl>
                                      </p:cBhvr>
                                    </p:animEffect>
                                  </p:childTnLst>
                                </p:cTn>
                              </p:par>
                            </p:childTnLst>
                          </p:cTn>
                        </p:par>
                        <p:par>
                          <p:cTn id="29" fill="hold" nodeType="afterGroup">
                            <p:stCondLst>
                              <p:cond delay="3900"/>
                            </p:stCondLst>
                            <p:childTnLst>
                              <p:par>
                                <p:cTn id="30" presetID="9" presetClass="entr" presetSubtype="0" fill="hold" nodeType="afterEffect">
                                  <p:stCondLst>
                                    <p:cond delay="100"/>
                                  </p:stCondLst>
                                  <p:childTnLst>
                                    <p:set>
                                      <p:cBhvr>
                                        <p:cTn id="31" dur="1" fill="hold">
                                          <p:stCondLst>
                                            <p:cond delay="0"/>
                                          </p:stCondLst>
                                        </p:cTn>
                                        <p:tgtEl>
                                          <p:spTgt spid="30758"/>
                                        </p:tgtEl>
                                        <p:attrNameLst>
                                          <p:attrName>style.visibility</p:attrName>
                                        </p:attrNameLst>
                                      </p:cBhvr>
                                      <p:to>
                                        <p:strVal val="visible"/>
                                      </p:to>
                                    </p:set>
                                    <p:animEffect transition="in" filter="dissolve">
                                      <p:cBhvr>
                                        <p:cTn id="32" dur="500"/>
                                        <p:tgtEl>
                                          <p:spTgt spid="30758"/>
                                        </p:tgtEl>
                                      </p:cBhvr>
                                    </p:animEffect>
                                  </p:childTnLst>
                                </p:cTn>
                              </p:par>
                            </p:childTnLst>
                          </p:cTn>
                        </p:par>
                        <p:par>
                          <p:cTn id="33" fill="hold" nodeType="afterGroup">
                            <p:stCondLst>
                              <p:cond delay="4500"/>
                            </p:stCondLst>
                            <p:childTnLst>
                              <p:par>
                                <p:cTn id="34" presetID="9" presetClass="entr" presetSubtype="0" fill="hold" nodeType="afterEffect">
                                  <p:stCondLst>
                                    <p:cond delay="100"/>
                                  </p:stCondLst>
                                  <p:childTnLst>
                                    <p:set>
                                      <p:cBhvr>
                                        <p:cTn id="35" dur="1" fill="hold">
                                          <p:stCondLst>
                                            <p:cond delay="0"/>
                                          </p:stCondLst>
                                        </p:cTn>
                                        <p:tgtEl>
                                          <p:spTgt spid="30761"/>
                                        </p:tgtEl>
                                        <p:attrNameLst>
                                          <p:attrName>style.visibility</p:attrName>
                                        </p:attrNameLst>
                                      </p:cBhvr>
                                      <p:to>
                                        <p:strVal val="visible"/>
                                      </p:to>
                                    </p:set>
                                    <p:animEffect transition="in" filter="dissolve">
                                      <p:cBhvr>
                                        <p:cTn id="36" dur="500"/>
                                        <p:tgtEl>
                                          <p:spTgt spid="30761"/>
                                        </p:tgtEl>
                                      </p:cBhvr>
                                    </p:animEffect>
                                  </p:childTnLst>
                                </p:cTn>
                              </p:par>
                            </p:childTnLst>
                          </p:cTn>
                        </p:par>
                        <p:par>
                          <p:cTn id="37" fill="hold" nodeType="afterGroup">
                            <p:stCondLst>
                              <p:cond delay="5100"/>
                            </p:stCondLst>
                            <p:childTnLst>
                              <p:par>
                                <p:cTn id="38" presetID="9" presetClass="entr" presetSubtype="0" fill="hold" nodeType="afterEffect">
                                  <p:stCondLst>
                                    <p:cond delay="100"/>
                                  </p:stCondLst>
                                  <p:childTnLst>
                                    <p:set>
                                      <p:cBhvr>
                                        <p:cTn id="39" dur="1" fill="hold">
                                          <p:stCondLst>
                                            <p:cond delay="0"/>
                                          </p:stCondLst>
                                        </p:cTn>
                                        <p:tgtEl>
                                          <p:spTgt spid="30764"/>
                                        </p:tgtEl>
                                        <p:attrNameLst>
                                          <p:attrName>style.visibility</p:attrName>
                                        </p:attrNameLst>
                                      </p:cBhvr>
                                      <p:to>
                                        <p:strVal val="visible"/>
                                      </p:to>
                                    </p:set>
                                    <p:animEffect transition="in" filter="dissolve">
                                      <p:cBhvr>
                                        <p:cTn id="40" dur="500"/>
                                        <p:tgtEl>
                                          <p:spTgt spid="30764"/>
                                        </p:tgtEl>
                                      </p:cBhvr>
                                    </p:animEffect>
                                  </p:childTnLst>
                                </p:cTn>
                              </p:par>
                            </p:childTnLst>
                          </p:cTn>
                        </p:par>
                        <p:par>
                          <p:cTn id="41" fill="hold" nodeType="afterGroup">
                            <p:stCondLst>
                              <p:cond delay="5700"/>
                            </p:stCondLst>
                            <p:childTnLst>
                              <p:par>
                                <p:cTn id="42" presetID="9" presetClass="entr" presetSubtype="0" fill="hold" nodeType="afterEffect">
                                  <p:stCondLst>
                                    <p:cond delay="100"/>
                                  </p:stCondLst>
                                  <p:childTnLst>
                                    <p:set>
                                      <p:cBhvr>
                                        <p:cTn id="43" dur="1" fill="hold">
                                          <p:stCondLst>
                                            <p:cond delay="0"/>
                                          </p:stCondLst>
                                        </p:cTn>
                                        <p:tgtEl>
                                          <p:spTgt spid="30767"/>
                                        </p:tgtEl>
                                        <p:attrNameLst>
                                          <p:attrName>style.visibility</p:attrName>
                                        </p:attrNameLst>
                                      </p:cBhvr>
                                      <p:to>
                                        <p:strVal val="visible"/>
                                      </p:to>
                                    </p:set>
                                    <p:animEffect transition="in" filter="dissolve">
                                      <p:cBhvr>
                                        <p:cTn id="44" dur="500"/>
                                        <p:tgtEl>
                                          <p:spTgt spid="30767"/>
                                        </p:tgtEl>
                                      </p:cBhvr>
                                    </p:animEffect>
                                  </p:childTnLst>
                                </p:cTn>
                              </p:par>
                            </p:childTnLst>
                          </p:cTn>
                        </p:par>
                        <p:par>
                          <p:cTn id="45" fill="hold" nodeType="afterGroup">
                            <p:stCondLst>
                              <p:cond delay="6300"/>
                            </p:stCondLst>
                            <p:childTnLst>
                              <p:par>
                                <p:cTn id="46" presetID="9" presetClass="entr" presetSubtype="0" fill="hold" nodeType="afterEffect">
                                  <p:stCondLst>
                                    <p:cond delay="100"/>
                                  </p:stCondLst>
                                  <p:childTnLst>
                                    <p:set>
                                      <p:cBhvr>
                                        <p:cTn id="47" dur="1" fill="hold">
                                          <p:stCondLst>
                                            <p:cond delay="0"/>
                                          </p:stCondLst>
                                        </p:cTn>
                                        <p:tgtEl>
                                          <p:spTgt spid="30773"/>
                                        </p:tgtEl>
                                        <p:attrNameLst>
                                          <p:attrName>style.visibility</p:attrName>
                                        </p:attrNameLst>
                                      </p:cBhvr>
                                      <p:to>
                                        <p:strVal val="visible"/>
                                      </p:to>
                                    </p:set>
                                    <p:animEffect transition="in" filter="dissolve">
                                      <p:cBhvr>
                                        <p:cTn id="48" dur="500"/>
                                        <p:tgtEl>
                                          <p:spTgt spid="30773"/>
                                        </p:tgtEl>
                                      </p:cBhvr>
                                    </p:animEffect>
                                  </p:childTnLst>
                                </p:cTn>
                              </p:par>
                            </p:childTnLst>
                          </p:cTn>
                        </p:par>
                        <p:par>
                          <p:cTn id="49" fill="hold">
                            <p:stCondLst>
                              <p:cond delay="6900"/>
                            </p:stCondLst>
                            <p:childTnLst>
                              <p:par>
                                <p:cTn id="50" presetID="9" presetClass="entr" presetSubtype="0" fill="hold" nodeType="afterEffect">
                                  <p:stCondLst>
                                    <p:cond delay="10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9" grpId="0" autoUpdateAnimBg="0"/>
      <p:bldP spid="30750" grpId="0" autoUpdateAnimBg="0"/>
      <p:bldP spid="30751" grpId="0" autoUpdateAnimBg="0"/>
      <p:bldP spid="30754" grpId="0" autoUpdateAnimBg="0"/>
      <p:bldP spid="30755"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6"/>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4746</TotalTime>
  <Words>7320</Words>
  <Application>Microsoft Office PowerPoint</Application>
  <PresentationFormat>全屏显示(16:9)</PresentationFormat>
  <Paragraphs>488</Paragraphs>
  <Slides>42</Slides>
  <Notes>16</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42</vt:i4>
      </vt:variant>
    </vt:vector>
  </HeadingPairs>
  <TitlesOfParts>
    <vt:vector size="55" baseType="lpstr">
      <vt:lpstr>包图简圆体</vt:lpstr>
      <vt:lpstr>华文中宋</vt:lpstr>
      <vt:lpstr>楷体</vt:lpstr>
      <vt:lpstr>微软雅黑</vt:lpstr>
      <vt:lpstr>Arial</vt:lpstr>
      <vt:lpstr>Calibri</vt:lpstr>
      <vt:lpstr>Calibri Light</vt:lpstr>
      <vt:lpstr>Gill Sans MT</vt:lpstr>
      <vt:lpstr>Helvetica</vt:lpstr>
      <vt:lpstr>Wingdings 2</vt:lpstr>
      <vt:lpstr>自定义设计方案</vt:lpstr>
      <vt:lpstr>HDOfficeLightV0</vt:lpstr>
      <vt:lpstr>包裹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电子科技</dc:title>
  <dc:creator>第一PPT</dc:creator>
  <cp:keywords>www.1ppt.com</cp:keywords>
  <dc:description>www.1ppt.com</dc:description>
  <cp:lastModifiedBy>王 越洋</cp:lastModifiedBy>
  <cp:revision>442</cp:revision>
  <dcterms:created xsi:type="dcterms:W3CDTF">2014-11-09T01:07:25Z</dcterms:created>
  <dcterms:modified xsi:type="dcterms:W3CDTF">2023-06-09T11:21:10Z</dcterms:modified>
</cp:coreProperties>
</file>